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sldIdLst>
    <p:sldId id="256" r:id="rId2"/>
    <p:sldId id="257"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20" r:id="rId19"/>
    <p:sldId id="321" r:id="rId20"/>
    <p:sldId id="322" r:id="rId21"/>
    <p:sldId id="323" r:id="rId22"/>
    <p:sldId id="324" r:id="rId23"/>
    <p:sldId id="325" r:id="rId24"/>
    <p:sldId id="326"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EFF"/>
    <a:srgbClr val="F47128"/>
    <a:srgbClr val="EF7C25"/>
    <a:srgbClr val="E95E33"/>
    <a:srgbClr val="FFC969"/>
    <a:srgbClr val="AD3809"/>
    <a:srgbClr val="FFA62F"/>
    <a:srgbClr val="EEFF11"/>
    <a:srgbClr val="C00000"/>
    <a:srgbClr val="C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839" autoAdjust="0"/>
  </p:normalViewPr>
  <p:slideViewPr>
    <p:cSldViewPr snapToGrid="0">
      <p:cViewPr varScale="1">
        <p:scale>
          <a:sx n="72" d="100"/>
          <a:sy n="72" d="100"/>
        </p:scale>
        <p:origin x="1130" y="4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18A0-6E5D-4647-BE3E-EA0EC2EE99A3}"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2D6B2-37C1-4704-95EA-BA72574D1ADF}" type="slidenum">
              <a:rPr lang="en-GB" smtClean="0"/>
              <a:t>‹#›</a:t>
            </a:fld>
            <a:endParaRPr lang="en-GB"/>
          </a:p>
        </p:txBody>
      </p:sp>
    </p:spTree>
    <p:extLst>
      <p:ext uri="{BB962C8B-B14F-4D97-AF65-F5344CB8AC3E}">
        <p14:creationId xmlns:p14="http://schemas.microsoft.com/office/powerpoint/2010/main" val="29068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yorksfire.gov.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ngminds.org.uk/media/1513/young-minds-coping-with-schoo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bbc.co.uk/cbbc/joinin/handling-peer-pressur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WEST YORKSHIRE FIRE AND RESCUE SERVICE SESSION 2: BONFIRE NIGHT</a:t>
            </a:r>
          </a:p>
          <a:p>
            <a:endParaRPr lang="en-GB" u="sng" dirty="0">
              <a:solidFill>
                <a:srgbClr val="FF0000"/>
              </a:solidFill>
            </a:endParaRPr>
          </a:p>
          <a:p>
            <a:r>
              <a:rPr lang="en-GB" u="sng" dirty="0">
                <a:solidFill>
                  <a:srgbClr val="FF0000"/>
                </a:solidFill>
              </a:rPr>
              <a:t>SESSION OBJECTIVES:</a:t>
            </a:r>
          </a:p>
          <a:p>
            <a:endParaRPr lang="en-GB" u="sng" dirty="0">
              <a:solidFill>
                <a:srgbClr val="FF0000"/>
              </a:solidFill>
            </a:endParaRPr>
          </a:p>
          <a:p>
            <a:pPr marL="342900" lvl="0" indent="-342900">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be able to identify and cope with peer pressure and influence.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be made aware of the dangers associated with congregating in large groups on bonfire night.</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understand the danger of buying and using illegal fireworks.</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indent="0" algn="l">
              <a:buFont typeface="Arial" panose="020B0604020202020204" pitchFamily="34" charset="0"/>
              <a:buNone/>
            </a:pPr>
            <a:endParaRPr lang="en-GB" dirty="0">
              <a:solidFill>
                <a:srgbClr val="FF0000"/>
              </a:solidFill>
            </a:endParaRPr>
          </a:p>
          <a:p>
            <a:r>
              <a:rPr lang="en-GB" u="sng" dirty="0">
                <a:solidFill>
                  <a:srgbClr val="FF0000"/>
                </a:solidFill>
              </a:rPr>
              <a:t>SESSION OVERVIEW:</a:t>
            </a:r>
          </a:p>
          <a:p>
            <a:endParaRPr lang="en-GB" dirty="0">
              <a:solidFill>
                <a:srgbClr val="FF0000"/>
              </a:solidFill>
            </a:endParaRPr>
          </a:p>
          <a:p>
            <a:r>
              <a:rPr lang="en-GB" sz="1800" dirty="0">
                <a:effectLst/>
                <a:latin typeface="Verdana" panose="020B0604030504040204" pitchFamily="34" charset="0"/>
                <a:ea typeface="Calibri" panose="020F0502020204030204" pitchFamily="34" charset="0"/>
                <a:cs typeface="Arial" panose="020B0604020202020204" pitchFamily="34" charset="0"/>
              </a:rPr>
              <a:t>Bonfire night can be fun when attending an official and organised event where robust risk assessments and safety precautions have been put in place. However, when young people congregate in public spaces, a combination of poor behaviour, bad decision-making and the use of illegal fireworks can lead to significant risk to personal safety as well as their chances of being charged with a criminal offence. This session focusses on getting young people to understand what they can do to have an enjoyable, positive and above all safe bonfire night. </a:t>
            </a:r>
          </a:p>
          <a:p>
            <a:endParaRPr lang="en-GB" u="sng" dirty="0">
              <a:solidFill>
                <a:srgbClr val="FF0000"/>
              </a:solidFill>
            </a:endParaRPr>
          </a:p>
          <a:p>
            <a:r>
              <a:rPr lang="en-GB" u="sng" dirty="0">
                <a:solidFill>
                  <a:srgbClr val="FF0000"/>
                </a:solidFill>
              </a:rPr>
              <a:t>FILM SYNOPSIS: MEET LEE!</a:t>
            </a:r>
          </a:p>
          <a:p>
            <a:r>
              <a:rPr lang="en-GB" u="sng" dirty="0">
                <a:solidFill>
                  <a:srgbClr val="FF0000"/>
                </a:solidFill>
              </a:rPr>
              <a:t> </a:t>
            </a:r>
          </a:p>
          <a:p>
            <a:r>
              <a:rPr lang="en-GB"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Meet Lee. Lee’s got a bunch of interests – he likes to keep busy and he likes to have a laugh. But when Lee gets bored, he ends up looking for stuff to do – unfortunately that means hanging about the streets with characters that aren’t that cool, such as ‘Danny’s older brother’ – a guy in his 20’s that sells illegal fireworks out the back of his car – and a gang of shady-looking lads who Lee’s always trying to impress. In this funny, short film we explore why it is Lee always ends up in trouble and bonfire night and how he can avoid it in the future!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000" dirty="0">
              <a:effectLst/>
              <a:latin typeface="Verdana" panose="020B0604030504040204" pitchFamily="34" charset="0"/>
              <a:ea typeface="Calibri" panose="020F0502020204030204" pitchFamily="34" charset="0"/>
              <a:cs typeface="Arial" panose="020B0604020202020204" pitchFamily="34" charset="0"/>
            </a:endParaRPr>
          </a:p>
          <a:p>
            <a:r>
              <a:rPr lang="en-GB" sz="10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000" u="sng" dirty="0">
              <a:effectLst/>
              <a:latin typeface="Verdana" panose="020B0604030504040204" pitchFamily="34" charset="0"/>
              <a:ea typeface="Calibri" panose="020F0502020204030204" pitchFamily="34" charset="0"/>
              <a:cs typeface="Arial" panose="020B0604020202020204" pitchFamily="34" charset="0"/>
            </a:endParaRPr>
          </a:p>
          <a:p>
            <a:r>
              <a:rPr lang="en-GB" sz="1000" u="none" dirty="0">
                <a:effectLst/>
                <a:latin typeface="Verdana" panose="020B0604030504040204" pitchFamily="34" charset="0"/>
                <a:ea typeface="Calibri" panose="020F0502020204030204" pitchFamily="34" charset="0"/>
                <a:cs typeface="Arial" panose="020B0604020202020204" pitchFamily="34" charset="0"/>
              </a:rPr>
              <a:t>Please follow the link below to access a greater range of resources provided by the West Yorkshire Fire and Rescue Service surrounding teaching students about Bonfire night and Mischief night:</a:t>
            </a:r>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r>
              <a:rPr lang="en-GB" dirty="0">
                <a:hlinkClick r:id="rId3"/>
              </a:rPr>
              <a:t>https://www.westyorksfire.gov.uk/</a:t>
            </a:r>
            <a:endParaRPr lang="en-GB" dirty="0"/>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r>
              <a:rPr lang="en-GB" sz="1000" u="sng" dirty="0">
                <a:solidFill>
                  <a:srgbClr val="FF0000"/>
                </a:solidFill>
              </a:rPr>
              <a:t>ADDITIONAL NOTES:</a:t>
            </a:r>
          </a:p>
          <a:p>
            <a:endParaRPr lang="en-GB" sz="1000" u="sng" dirty="0">
              <a:solidFill>
                <a:srgbClr val="FF0000"/>
              </a:solidFill>
            </a:endParaRPr>
          </a:p>
          <a:p>
            <a:r>
              <a:rPr lang="en-GB" sz="1000" u="none" dirty="0">
                <a:solidFill>
                  <a:srgbClr val="FF0000"/>
                </a:solidFill>
              </a:rPr>
              <a:t>Please note, you have also been sent a Teacher Information Sheet, which provides you on useful facts and figures regarding arson in the UK, plus top tips on general safety during Bonfire Night. This sheet will need to be used during the discussion in Part 3. </a:t>
            </a:r>
            <a:endParaRPr lang="en-GB" sz="12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a:t>
            </a:fld>
            <a:endParaRPr lang="en-GB"/>
          </a:p>
        </p:txBody>
      </p:sp>
    </p:spTree>
    <p:extLst>
      <p:ext uri="{BB962C8B-B14F-4D97-AF65-F5344CB8AC3E}">
        <p14:creationId xmlns:p14="http://schemas.microsoft.com/office/powerpoint/2010/main" val="310261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 split students into pairs or small groups and ask them to develop a list of consequences for Lee from hanging about with the characters from the film. Ask them to consider:</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dangerous behaviour might he have gotten involved with?</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criminal behaviour might he of inadvertently been involved with?</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would the consequences of be? (For example, Lee’s health, school, his future, impact on Lee’s family and friends).</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Groups feed back to the rest of the class for further discussion.</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10</a:t>
            </a:fld>
            <a:endParaRPr lang="en-GB"/>
          </a:p>
        </p:txBody>
      </p:sp>
    </p:spTree>
    <p:extLst>
      <p:ext uri="{BB962C8B-B14F-4D97-AF65-F5344CB8AC3E}">
        <p14:creationId xmlns:p14="http://schemas.microsoft.com/office/powerpoint/2010/main" val="67757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Finally, discuss with the group how likely they think they are to get arrested by the police as follows:</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they commit a criminal act?</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they are present when a criminal act is committed by somebody else?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If they are present but believe they are anonymous when a criminal act is committed.</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Conclude the discussion by highlighting to students that – thanks to technology (like facial recognition cameras) being present in a group in which somebody commits a criminal act can and does lead to your arrest (even several months following an incident).</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So even though Lee may not have done anything illegal, just by being part of that group means he’s just as culpable and can be arrested.</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4312D6B2-37C1-4704-95EA-BA72574D1ADF}" type="slidenum">
              <a:rPr lang="en-GB" smtClean="0"/>
              <a:t>11</a:t>
            </a:fld>
            <a:endParaRPr lang="en-GB"/>
          </a:p>
        </p:txBody>
      </p:sp>
    </p:spTree>
    <p:extLst>
      <p:ext uri="{BB962C8B-B14F-4D97-AF65-F5344CB8AC3E}">
        <p14:creationId xmlns:p14="http://schemas.microsoft.com/office/powerpoint/2010/main" val="418887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3:</a:t>
            </a:r>
          </a:p>
          <a:p>
            <a:endParaRPr lang="en-GB" sz="2800" dirty="0"/>
          </a:p>
          <a:p>
            <a:r>
              <a:rPr lang="en-GB" sz="2800" u="sng" dirty="0"/>
              <a:t>CLASS DISCUSSION (Approx. 5 mins)</a:t>
            </a:r>
          </a:p>
          <a:p>
            <a:endParaRPr lang="en-GB" sz="2800" dirty="0"/>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Move the discussion on to specifically focus on the illegal use of fireworks on and around bonfire night:</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12</a:t>
            </a:fld>
            <a:endParaRPr lang="en-GB"/>
          </a:p>
        </p:txBody>
      </p:sp>
    </p:spTree>
    <p:extLst>
      <p:ext uri="{BB962C8B-B14F-4D97-AF65-F5344CB8AC3E}">
        <p14:creationId xmlns:p14="http://schemas.microsoft.com/office/powerpoint/2010/main" val="160144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lvl="0" indent="0">
              <a:buFont typeface="Symbol" panose="05050102010706020507" pitchFamily="18" charset="2"/>
              <a:buNone/>
            </a:pPr>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do we think of Danny’s older brother in the film?</a:t>
            </a:r>
          </a:p>
          <a:p>
            <a:pPr marL="0" lvl="0" indent="0">
              <a:buFont typeface="Symbol" panose="05050102010706020507" pitchFamily="18" charset="2"/>
              <a:buNone/>
            </a:pPr>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Do we admire him, look up to him and why? </a:t>
            </a:r>
          </a:p>
          <a:p>
            <a:pPr marL="285750" lvl="0" indent="-285750">
              <a:buFont typeface="Arial" panose="020B0604020202020204" pitchFamily="34" charset="0"/>
              <a:buChar char="•"/>
            </a:pP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do we think of Lee for hanging about with him?</a:t>
            </a:r>
            <a:endParaRPr lang="en-GB" sz="2800" dirty="0">
              <a:effectLst/>
              <a:latin typeface="+mn-lt"/>
              <a:ea typeface="+mn-ea"/>
              <a:cs typeface="+mn-cs"/>
            </a:endParaRPr>
          </a:p>
          <a:p>
            <a:endParaRPr lang="en-GB" sz="2800" dirty="0">
              <a:effectLst/>
              <a:latin typeface="+mn-lt"/>
              <a:ea typeface="+mn-ea"/>
              <a:cs typeface="+mn-cs"/>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13</a:t>
            </a:fld>
            <a:endParaRPr lang="en-GB"/>
          </a:p>
        </p:txBody>
      </p:sp>
    </p:spTree>
    <p:extLst>
      <p:ext uri="{BB962C8B-B14F-4D97-AF65-F5344CB8AC3E}">
        <p14:creationId xmlns:p14="http://schemas.microsoft.com/office/powerpoint/2010/main" val="132561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lvl="0" indent="0">
              <a:buFont typeface="Symbol" panose="05050102010706020507" pitchFamily="18" charset="2"/>
              <a:buNone/>
            </a:pPr>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sort of person would sell illegal fireworks to younger people? </a:t>
            </a:r>
          </a:p>
          <a:p>
            <a:pPr marL="0" lvl="0" indent="0">
              <a:buFont typeface="Symbol" panose="05050102010706020507" pitchFamily="18" charset="2"/>
              <a:buNone/>
            </a:pPr>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words would we use to describe that person?</a:t>
            </a:r>
          </a:p>
          <a:p>
            <a:pPr marL="285750" lvl="0" indent="-285750">
              <a:buFont typeface="Arial" panose="020B0604020202020204" pitchFamily="34" charset="0"/>
              <a:buChar char="•"/>
            </a:pP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sort of connotations are linked with this kind of person, in the eyes of the rest of society?</a:t>
            </a: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i="1" kern="1200" dirty="0">
                <a:solidFill>
                  <a:srgbClr val="000000"/>
                </a:solidFill>
                <a:effectLst/>
                <a:latin typeface="Verdana" panose="020B0604030504040204" pitchFamily="34" charset="0"/>
                <a:ea typeface="+mn-ea"/>
                <a:cs typeface="Arial" panose="020B0604020202020204" pitchFamily="34" charset="0"/>
              </a:rPr>
              <a:t>Is this a type of person you aspire to become?</a:t>
            </a:r>
          </a:p>
          <a:p>
            <a:pPr marL="0" indent="0">
              <a:buFont typeface="Arial" panose="020B0604020202020204" pitchFamily="34" charset="0"/>
              <a:buNone/>
            </a:pPr>
            <a:endParaRPr lang="en-GB" sz="1800" i="1" kern="1200" dirty="0">
              <a:solidFill>
                <a:srgbClr val="000000"/>
              </a:solidFill>
              <a:effectLst/>
              <a:latin typeface="Verdana" panose="020B0604030504040204" pitchFamily="34" charset="0"/>
              <a:ea typeface="+mn-ea"/>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14</a:t>
            </a:fld>
            <a:endParaRPr lang="en-GB"/>
          </a:p>
        </p:txBody>
      </p:sp>
    </p:spTree>
    <p:extLst>
      <p:ext uri="{BB962C8B-B14F-4D97-AF65-F5344CB8AC3E}">
        <p14:creationId xmlns:p14="http://schemas.microsoft.com/office/powerpoint/2010/main" val="408376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indent="0">
              <a:buFont typeface="Arial" panose="020B0604020202020204" pitchFamily="34" charset="0"/>
              <a:buNone/>
            </a:pPr>
            <a:r>
              <a:rPr lang="en-GB" sz="1800" i="0" kern="1200" dirty="0">
                <a:solidFill>
                  <a:srgbClr val="000000"/>
                </a:solidFill>
                <a:effectLst/>
                <a:latin typeface="Verdana" panose="020B0604030504040204" pitchFamily="34" charset="0"/>
                <a:ea typeface="+mn-ea"/>
                <a:cs typeface="Arial" panose="020B0604020202020204" pitchFamily="34" charset="0"/>
              </a:rPr>
              <a:t>Following this, move the discussion towards the specific dangerous of illegal fireworks, such as what the Risk / Reward ratio for buying and using illegal fireworks would be:</a:t>
            </a:r>
          </a:p>
          <a:p>
            <a:pPr marL="0" indent="0">
              <a:buFont typeface="Arial" panose="020B0604020202020204" pitchFamily="34" charset="0"/>
              <a:buNone/>
            </a:pPr>
            <a:endParaRPr lang="en-GB" sz="1800" i="0" u="sng" kern="1200" dirty="0">
              <a:solidFill>
                <a:srgbClr val="000000"/>
              </a:solidFill>
              <a:effectLst/>
              <a:latin typeface="Verdana" panose="020B0604030504040204" pitchFamily="34" charset="0"/>
              <a:ea typeface="+mn-ea"/>
              <a:cs typeface="Arial" panose="020B0604020202020204" pitchFamily="34" charset="0"/>
            </a:endParaRPr>
          </a:p>
          <a:p>
            <a:pPr marL="285750" indent="-285750">
              <a:buFont typeface="Arial" panose="020B0604020202020204" pitchFamily="34" charset="0"/>
              <a:buChar char="•"/>
            </a:pP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The risk can be far reaching – such as serious permanent injury to yourself, or serious legal implications related to arson.</a:t>
            </a:r>
            <a:r>
              <a:rPr lang="en-GB" sz="1800" i="1" dirty="0">
                <a:solidFill>
                  <a:schemeClr val="tx1"/>
                </a:solidFill>
                <a:effectLst/>
                <a:latin typeface="Verdana" panose="020B060403050404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800" i="1" dirty="0">
                <a:solidFill>
                  <a:schemeClr val="tx1"/>
                </a:solidFill>
                <a:effectLst/>
                <a:latin typeface="Verdana" panose="020B0604030504040204" pitchFamily="34" charset="0"/>
                <a:ea typeface="Calibri" panose="020F0502020204030204" pitchFamily="34" charset="0"/>
                <a:cs typeface="Arial" panose="020B0604020202020204" pitchFamily="34" charset="0"/>
              </a:rPr>
              <a:t>Whereas, </a:t>
            </a:r>
            <a:r>
              <a:rPr lang="en-GB" sz="1800" i="1" dirty="0">
                <a:solidFill>
                  <a:srgbClr val="000000"/>
                </a:solidFill>
                <a:effectLst/>
                <a:latin typeface="Verdana" panose="020B0604030504040204" pitchFamily="34" charset="0"/>
                <a:ea typeface="Calibri" panose="020F0502020204030204" pitchFamily="34" charset="0"/>
                <a:cs typeface="Arial" panose="020B0604020202020204" pitchFamily="34" charset="0"/>
              </a:rPr>
              <a:t>the reward is the exact same if you bought a legitimate firework. </a:t>
            </a: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GB" sz="1800" i="0" u="sng" kern="1200" dirty="0">
              <a:solidFill>
                <a:srgbClr val="000000"/>
              </a:solidFill>
              <a:effectLst/>
              <a:latin typeface="Verdana" panose="020B0604030504040204" pitchFamily="34" charset="0"/>
              <a:ea typeface="+mn-ea"/>
              <a:cs typeface="Arial" panose="020B0604020202020204" pitchFamily="34" charset="0"/>
            </a:endParaRPr>
          </a:p>
          <a:p>
            <a:pPr marL="0" indent="0">
              <a:buFont typeface="Arial" panose="020B0604020202020204" pitchFamily="34" charset="0"/>
              <a:buNone/>
            </a:pPr>
            <a:r>
              <a:rPr lang="en-GB" sz="1800" i="0" u="none" kern="1200" dirty="0">
                <a:solidFill>
                  <a:srgbClr val="000000"/>
                </a:solidFill>
                <a:effectLst/>
                <a:latin typeface="Verdana" panose="020B0604030504040204" pitchFamily="34" charset="0"/>
                <a:ea typeface="+mn-ea"/>
                <a:cs typeface="Arial" panose="020B0604020202020204" pitchFamily="34" charset="0"/>
              </a:rPr>
              <a:t>Conclude the discussion by referring back to the previous point, that even if you have no intention of buying and using illegal fireworks on Bonfire night, if the people you are hanging around with use illegal fireworks, you can still be held accountable by association, and could face the same consequences – either with the law, or with your personal safety.</a:t>
            </a:r>
          </a:p>
          <a:p>
            <a:pPr marL="0" indent="0">
              <a:buFont typeface="Arial" panose="020B0604020202020204" pitchFamily="34" charset="0"/>
              <a:buNone/>
            </a:pPr>
            <a:endParaRPr lang="en-GB" sz="1800" i="0" u="none" kern="1200" dirty="0">
              <a:solidFill>
                <a:srgbClr val="000000"/>
              </a:solidFill>
              <a:effectLst/>
              <a:latin typeface="Verdana" panose="020B0604030504040204" pitchFamily="34" charset="0"/>
              <a:ea typeface="+mn-ea"/>
              <a:cs typeface="Arial" panose="020B0604020202020204" pitchFamily="34" charset="0"/>
            </a:endParaRPr>
          </a:p>
          <a:p>
            <a:pPr marL="0" indent="0">
              <a:buFont typeface="Arial" panose="020B0604020202020204" pitchFamily="34" charset="0"/>
              <a:buNone/>
            </a:pPr>
            <a:r>
              <a:rPr lang="en-GB" sz="1800" i="0" u="sng" kern="1200" dirty="0">
                <a:solidFill>
                  <a:srgbClr val="000000"/>
                </a:solidFill>
                <a:effectLst/>
                <a:latin typeface="Verdana" panose="020B0604030504040204" pitchFamily="34" charset="0"/>
                <a:ea typeface="+mn-ea"/>
                <a:cs typeface="Arial" panose="020B0604020202020204" pitchFamily="34" charset="0"/>
              </a:rPr>
              <a:t>LINKS:</a:t>
            </a:r>
          </a:p>
          <a:p>
            <a:pPr marL="0" indent="0">
              <a:buFont typeface="Arial" panose="020B0604020202020204" pitchFamily="34" charset="0"/>
              <a:buNone/>
            </a:pPr>
            <a:endParaRPr lang="en-GB" sz="1800" i="0" u="sng" kern="1200" dirty="0">
              <a:solidFill>
                <a:srgbClr val="000000"/>
              </a:solidFill>
              <a:effectLst/>
              <a:latin typeface="Verdana" panose="020B0604030504040204" pitchFamily="34" charset="0"/>
              <a:ea typeface="+mn-ea"/>
              <a:cs typeface="Arial" panose="020B0604020202020204" pitchFamily="34" charset="0"/>
            </a:endParaRPr>
          </a:p>
          <a:p>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Use the Teacher Information sheet to highlight to students the “Do’s and Don’ts” for firework use on Bonfire night, reiterating the consequences for improper use and arson. </a:t>
            </a:r>
          </a:p>
        </p:txBody>
      </p:sp>
      <p:sp>
        <p:nvSpPr>
          <p:cNvPr id="4" name="Slide Number Placeholder 3"/>
          <p:cNvSpPr>
            <a:spLocks noGrp="1"/>
          </p:cNvSpPr>
          <p:nvPr>
            <p:ph type="sldNum" sz="quarter" idx="5"/>
          </p:nvPr>
        </p:nvSpPr>
        <p:spPr/>
        <p:txBody>
          <a:bodyPr/>
          <a:lstStyle/>
          <a:p>
            <a:fld id="{4312D6B2-37C1-4704-95EA-BA72574D1ADF}" type="slidenum">
              <a:rPr lang="en-GB" smtClean="0"/>
              <a:t>15</a:t>
            </a:fld>
            <a:endParaRPr lang="en-GB"/>
          </a:p>
        </p:txBody>
      </p:sp>
    </p:spTree>
    <p:extLst>
      <p:ext uri="{BB962C8B-B14F-4D97-AF65-F5344CB8AC3E}">
        <p14:creationId xmlns:p14="http://schemas.microsoft.com/office/powerpoint/2010/main" val="148156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4:</a:t>
            </a:r>
          </a:p>
          <a:p>
            <a:endParaRPr lang="en-GB" sz="2800" dirty="0"/>
          </a:p>
          <a:p>
            <a:r>
              <a:rPr lang="en-GB" sz="2800" u="sng" dirty="0"/>
              <a:t>CLASS DISCUSSION (Approx. 7 mins)</a:t>
            </a:r>
          </a:p>
          <a:p>
            <a:endParaRPr lang="en-GB" sz="2800" dirty="0"/>
          </a:p>
          <a:p>
            <a:r>
              <a:rPr lang="en-GB" sz="1800" dirty="0">
                <a:effectLst/>
                <a:latin typeface="Verdana" panose="020B0604030504040204" pitchFamily="34" charset="0"/>
                <a:ea typeface="Calibri" panose="020F0502020204030204" pitchFamily="34" charset="0"/>
                <a:cs typeface="Arial" panose="020B0604020202020204" pitchFamily="34" charset="0"/>
              </a:rPr>
              <a:t>Lead a discussion on how young people can identify and deal with peer pressure.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Firstly, get students to write down their answers to the following questions:</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Use the following resources to </a:t>
            </a:r>
            <a:r>
              <a:rPr lang="en-GB" sz="1800" dirty="0">
                <a:effectLst/>
                <a:latin typeface="Verdana" panose="020B0604030504040204" pitchFamily="34" charset="0"/>
                <a:ea typeface="Calibri" panose="020F0502020204030204" pitchFamily="34" charset="0"/>
                <a:cs typeface="Arial" panose="020B0604020202020204" pitchFamily="34" charset="0"/>
              </a:rPr>
              <a:t>access information made available surrounding peer pressure, and influence. Including what peer pressure looks like, what the negative effects could be, how to cope with the effects of peer pressure, how to identify those students at high risk of negative peer influence and at what point you should raise concern:</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u="sng"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3"/>
              </a:rPr>
              <a:t>https://youngminds.org.uk/media/1513/young-minds-coping-with-school.pdf</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u="sng"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4"/>
              </a:rPr>
              <a:t>https://www.bbc.co.uk/cbbc/joinin/handling-peer-pressure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16</a:t>
            </a:fld>
            <a:endParaRPr lang="en-GB"/>
          </a:p>
        </p:txBody>
      </p:sp>
    </p:spTree>
    <p:extLst>
      <p:ext uri="{BB962C8B-B14F-4D97-AF65-F5344CB8AC3E}">
        <p14:creationId xmlns:p14="http://schemas.microsoft.com/office/powerpoint/2010/main" val="145392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lvl="0" indent="0">
              <a:buFont typeface="Symbol" panose="05050102010706020507" pitchFamily="18" charset="2"/>
              <a:buNone/>
            </a:pPr>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is peer pressure?</a:t>
            </a:r>
          </a:p>
          <a:p>
            <a:pPr marL="0" lvl="0" indent="0">
              <a:buFont typeface="Symbol" panose="05050102010706020507" pitchFamily="18" charset="2"/>
              <a:buNone/>
            </a:pPr>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Peer pressure is the feeling of being pressured into something that you don’t want to do.</a:t>
            </a:r>
          </a:p>
          <a:p>
            <a:pPr marL="285750" lvl="0" indent="-285750" algn="l" defTabSz="914400" rtl="0" eaLnBrk="1" latinLnBrk="0" hangingPunct="1">
              <a:buFont typeface="Arial" panose="020B0604020202020204" pitchFamily="34" charset="0"/>
              <a:buChar char="•"/>
            </a:pPr>
            <a:r>
              <a:rPr lang="en-GB" sz="1800" i="1" kern="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It is common in adolescents, but also affects adults and can continue throughout life. </a:t>
            </a:r>
          </a:p>
          <a:p>
            <a:pPr marL="0" indent="0">
              <a:buFont typeface="Arial" panose="020B0604020202020204" pitchFamily="34" charset="0"/>
              <a:buNone/>
            </a:pPr>
            <a:endParaRPr lang="en-GB" sz="1800" i="1" kern="1200" dirty="0">
              <a:solidFill>
                <a:srgbClr val="000000"/>
              </a:solidFill>
              <a:effectLst/>
              <a:latin typeface="Verdana" panose="020B0604030504040204" pitchFamily="34" charset="0"/>
              <a:ea typeface="+mn-ea"/>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17</a:t>
            </a:fld>
            <a:endParaRPr lang="en-GB"/>
          </a:p>
        </p:txBody>
      </p:sp>
    </p:spTree>
    <p:extLst>
      <p:ext uri="{BB962C8B-B14F-4D97-AF65-F5344CB8AC3E}">
        <p14:creationId xmlns:p14="http://schemas.microsoft.com/office/powerpoint/2010/main" val="259516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lvl="0" indent="0">
              <a:buFont typeface="Symbol" panose="05050102010706020507" pitchFamily="18" charset="2"/>
              <a:buNone/>
            </a:pPr>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How do you know when you’re being affected by peer pressure?</a:t>
            </a:r>
          </a:p>
          <a:p>
            <a:pPr marL="0" lvl="0" indent="0">
              <a:buFont typeface="Symbol" panose="05050102010706020507" pitchFamily="18" charset="2"/>
              <a:buNone/>
            </a:pPr>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Peer pressure can come in many different forms and is often expressed in varying level of severity.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It isn’t always done by bullies or people trying to hurt you – it can often come from friends.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If anyone is consistently promoting you to do something that you are not comfortable with, then that is a form of peer pressure.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18</a:t>
            </a:fld>
            <a:endParaRPr lang="en-GB"/>
          </a:p>
        </p:txBody>
      </p:sp>
    </p:spTree>
    <p:extLst>
      <p:ext uri="{BB962C8B-B14F-4D97-AF65-F5344CB8AC3E}">
        <p14:creationId xmlns:p14="http://schemas.microsoft.com/office/powerpoint/2010/main" val="257606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pPr marL="0" lvl="0" indent="0">
              <a:buFont typeface="Symbol" panose="05050102010706020507" pitchFamily="18" charset="2"/>
              <a:buNone/>
            </a:pPr>
            <a:r>
              <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What can you do when peer pressure becomes a problem?</a:t>
            </a:r>
          </a:p>
          <a:p>
            <a:pPr marL="0" lvl="0" indent="0">
              <a:buFont typeface="Symbol" panose="05050102010706020507" pitchFamily="18" charset="2"/>
              <a:buNone/>
            </a:pPr>
            <a:endParaRPr lang="en-GB" sz="18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The best course of action to take if you feel you are being peer pressured is to say no.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If it persists, you should evaluate whether the people pressuring you are the people you should spend your time with.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Times New Roman" panose="02020603050405020304" pitchFamily="18" charset="0"/>
              </a:rPr>
              <a:t>If you feel it is severe, reach out to the multiple support lines available, such as Childline who provide aid for students who feel subject to intense peer pressure, or talking to friends / family / people of authority you trust such as teachers.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19</a:t>
            </a:fld>
            <a:endParaRPr lang="en-GB"/>
          </a:p>
        </p:txBody>
      </p:sp>
    </p:spTree>
    <p:extLst>
      <p:ext uri="{BB962C8B-B14F-4D97-AF65-F5344CB8AC3E}">
        <p14:creationId xmlns:p14="http://schemas.microsoft.com/office/powerpoint/2010/main" val="127797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1:</a:t>
            </a:r>
          </a:p>
          <a:p>
            <a:endParaRPr lang="en-GB" sz="2800" dirty="0"/>
          </a:p>
          <a:p>
            <a:r>
              <a:rPr lang="en-GB" sz="2800" u="sng" dirty="0"/>
              <a:t>CLASS DISCUSSION (Approx. 5 mins)</a:t>
            </a:r>
          </a:p>
          <a:p>
            <a:endParaRPr lang="en-GB" sz="2800" dirty="0"/>
          </a:p>
          <a:p>
            <a:r>
              <a:rPr lang="en-GB" sz="2800" dirty="0"/>
              <a:t>Lead a discussion about the character Lee in the film, focussing on the following: </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a:t>
            </a:fld>
            <a:endParaRPr lang="en-GB"/>
          </a:p>
        </p:txBody>
      </p:sp>
    </p:spTree>
    <p:extLst>
      <p:ext uri="{BB962C8B-B14F-4D97-AF65-F5344CB8AC3E}">
        <p14:creationId xmlns:p14="http://schemas.microsoft.com/office/powerpoint/2010/main" val="74012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5:</a:t>
            </a:r>
          </a:p>
          <a:p>
            <a:endParaRPr lang="en-GB" sz="2800" dirty="0"/>
          </a:p>
          <a:p>
            <a:r>
              <a:rPr lang="en-GB" sz="2800" u="sng" dirty="0"/>
              <a:t>CLASS DISCUSSION (Approx. 7 mins)</a:t>
            </a:r>
          </a:p>
          <a:p>
            <a:endParaRPr lang="en-GB" sz="2800" dirty="0"/>
          </a:p>
          <a:p>
            <a:r>
              <a:rPr lang="en-GB" sz="1800" dirty="0">
                <a:effectLst/>
                <a:latin typeface="Verdana" panose="020B0604030504040204" pitchFamily="34" charset="0"/>
                <a:ea typeface="Calibri" panose="020F0502020204030204" pitchFamily="34" charset="0"/>
                <a:cs typeface="Cocon" pitchFamily="50" charset="0"/>
              </a:rPr>
              <a:t>Move the discussion on to peer ‘influence’ and ask students how it differs from peer pressure.</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Cocon" pitchFamily="50" charset="0"/>
              </a:rPr>
              <a:t>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Cocon" pitchFamily="50" charset="0"/>
              </a:rPr>
              <a:t>Initially, get students to watch the video on the Asch Experiment, and ask them the following: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find below the video on the Asch Experiment:</a:t>
            </a: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r>
              <a:rPr lang="en-GB" sz="1800" b="1" u="sng" dirty="0">
                <a:effectLst/>
                <a:latin typeface="Verdana" panose="020B0604030504040204" pitchFamily="34" charset="0"/>
                <a:ea typeface="Calibri" panose="020F0502020204030204" pitchFamily="34" charset="0"/>
                <a:cs typeface="Arial" panose="020B0604020202020204" pitchFamily="34" charset="0"/>
              </a:rPr>
              <a:t>https://www.youtube.com/watch?v=qA-gbpt7Ts8</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20</a:t>
            </a:fld>
            <a:endParaRPr lang="en-GB"/>
          </a:p>
        </p:txBody>
      </p:sp>
    </p:spTree>
    <p:extLst>
      <p:ext uri="{BB962C8B-B14F-4D97-AF65-F5344CB8AC3E}">
        <p14:creationId xmlns:p14="http://schemas.microsoft.com/office/powerpoint/2010/main" val="349216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r>
              <a:rPr lang="en-GB" sz="1800" dirty="0">
                <a:effectLst/>
                <a:latin typeface="Verdana" panose="020B0604030504040204" pitchFamily="34" charset="0"/>
                <a:ea typeface="Calibri" panose="020F0502020204030204" pitchFamily="34" charset="0"/>
                <a:cs typeface="Cocon" pitchFamily="50" charset="0"/>
              </a:rPr>
              <a:t>How does peer influence differ from peer pressure?</a:t>
            </a:r>
          </a:p>
          <a:p>
            <a:endParaRPr lang="en-GB" sz="1800" dirty="0">
              <a:effectLst/>
              <a:latin typeface="Verdana" panose="020B0604030504040204" pitchFamily="34" charset="0"/>
              <a:ea typeface="Calibri" panose="020F0502020204030204" pitchFamily="34" charset="0"/>
              <a:cs typeface="Cocon" pitchFamily="50" charset="0"/>
            </a:endParaRP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Peer influence is when our actions subconsciously influence the actions of those around us – in many cases this is harmless and affects what clothes we wear or what music we listen to, etc.</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Peer pressure is when we intentionally try to change or affect someone's behaviour.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21</a:t>
            </a:fld>
            <a:endParaRPr lang="en-GB"/>
          </a:p>
        </p:txBody>
      </p:sp>
    </p:spTree>
    <p:extLst>
      <p:ext uri="{BB962C8B-B14F-4D97-AF65-F5344CB8AC3E}">
        <p14:creationId xmlns:p14="http://schemas.microsoft.com/office/powerpoint/2010/main" val="1013083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r>
              <a:rPr lang="en-GB" sz="1800" dirty="0">
                <a:effectLst/>
                <a:latin typeface="Verdana" panose="020B0604030504040204" pitchFamily="34" charset="0"/>
                <a:ea typeface="Calibri" panose="020F0502020204030204" pitchFamily="34" charset="0"/>
                <a:cs typeface="Cocon" pitchFamily="50" charset="0"/>
              </a:rPr>
              <a:t>In what ways was Lee influenced in the film?</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Cocon" pitchFamily="50" charset="0"/>
              </a:rPr>
              <a:t>By hanging around with the wrong groups, he strayed away from the fun things he wanted to do: play games, rap, etc – and instead did things he might not have felt comfortable doing, just to fit in, i.e. buy illegal fireworks, hang around outside of places at night, etc.</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a:t>
            </a:r>
          </a:p>
        </p:txBody>
      </p:sp>
      <p:sp>
        <p:nvSpPr>
          <p:cNvPr id="4" name="Slide Number Placeholder 3"/>
          <p:cNvSpPr>
            <a:spLocks noGrp="1"/>
          </p:cNvSpPr>
          <p:nvPr>
            <p:ph type="sldNum" sz="quarter" idx="5"/>
          </p:nvPr>
        </p:nvSpPr>
        <p:spPr/>
        <p:txBody>
          <a:bodyPr/>
          <a:lstStyle/>
          <a:p>
            <a:fld id="{4312D6B2-37C1-4704-95EA-BA72574D1ADF}" type="slidenum">
              <a:rPr lang="en-GB" smtClean="0"/>
              <a:t>22</a:t>
            </a:fld>
            <a:endParaRPr lang="en-GB"/>
          </a:p>
        </p:txBody>
      </p:sp>
    </p:spTree>
    <p:extLst>
      <p:ext uri="{BB962C8B-B14F-4D97-AF65-F5344CB8AC3E}">
        <p14:creationId xmlns:p14="http://schemas.microsoft.com/office/powerpoint/2010/main" val="201115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effectLst/>
              <a:latin typeface="+mn-lt"/>
              <a:ea typeface="+mn-ea"/>
              <a:cs typeface="+mn-cs"/>
            </a:endParaRPr>
          </a:p>
          <a:p>
            <a:r>
              <a:rPr lang="en-GB" sz="1800" dirty="0">
                <a:effectLst/>
                <a:latin typeface="Verdana" panose="020B0604030504040204" pitchFamily="34" charset="0"/>
                <a:ea typeface="Calibri" panose="020F0502020204030204" pitchFamily="34" charset="0"/>
                <a:cs typeface="Cocon" pitchFamily="50" charset="0"/>
              </a:rPr>
              <a:t>Why is it important to be able to identify when we’re being influenced? Especially around Bonfire night?</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Cocon" pitchFamily="50" charset="0"/>
              </a:rPr>
              <a:t>Peer influencing is happening all the time, from friends and strangers, so it feels normal and unremarkable but it’s important to note that we are also influencing those around us.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Cocon" pitchFamily="50" charset="0"/>
              </a:rPr>
              <a:t>Peer influence can lead to us making bad choices that put ourselves at risk.</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i="1" dirty="0">
                <a:effectLst/>
                <a:latin typeface="Verdana" panose="020B0604030504040204" pitchFamily="34" charset="0"/>
                <a:ea typeface="Calibri" panose="020F0502020204030204" pitchFamily="34" charset="0"/>
                <a:cs typeface="Cocon" pitchFamily="50" charset="0"/>
              </a:rPr>
              <a:t>At bonfire night, this could mean hanging around with groups you wouldn’t usually, or doing dangerous activities to fit in. These could all lead to significant harm.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Verdana" panose="020B0604030504040204" pitchFamily="34" charset="0"/>
                <a:ea typeface="Calibri" panose="020F0502020204030204" pitchFamily="34" charset="0"/>
                <a:cs typeface="Cocon" pitchFamily="50" charset="0"/>
              </a:rPr>
              <a:t>Conclude the discussion by establishing the importance of being able to identify when you are being influenced in a negative way, so you can avoid performing the wrong behaviour. </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23</a:t>
            </a:fld>
            <a:endParaRPr lang="en-GB"/>
          </a:p>
        </p:txBody>
      </p:sp>
    </p:spTree>
    <p:extLst>
      <p:ext uri="{BB962C8B-B14F-4D97-AF65-F5344CB8AC3E}">
        <p14:creationId xmlns:p14="http://schemas.microsoft.com/office/powerpoint/2010/main" val="355975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6:</a:t>
            </a:r>
          </a:p>
          <a:p>
            <a:endParaRPr lang="en-GB" sz="2800" dirty="0"/>
          </a:p>
          <a:p>
            <a:r>
              <a:rPr lang="en-GB" sz="2800" u="sng" dirty="0"/>
              <a:t>ACTIVITY (Approx. 5 mins)</a:t>
            </a:r>
          </a:p>
          <a:p>
            <a:endParaRPr lang="en-GB" sz="2800" dirty="0">
              <a:effectLst/>
              <a:latin typeface="+mn-lt"/>
              <a:ea typeface="+mn-ea"/>
              <a:cs typeface="+mn-cs"/>
            </a:endParaRPr>
          </a:p>
          <a:p>
            <a:r>
              <a:rPr lang="en-GB" sz="1800" dirty="0">
                <a:effectLst/>
                <a:latin typeface="Verdana" panose="020B0604030504040204" pitchFamily="34" charset="0"/>
                <a:ea typeface="Calibri" panose="020F0502020204030204" pitchFamily="34" charset="0"/>
                <a:cs typeface="Arial" panose="020B0604020202020204" pitchFamily="34" charset="0"/>
              </a:rPr>
              <a:t>Conclude the session by getting students to generate their own descriptions of a perfect bonfire night, including: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gn="l" defTabSz="914400" rtl="0" eaLnBrk="1" latinLnBrk="0" hangingPunct="1">
              <a:buFont typeface="Arial" panose="020B0604020202020204" pitchFamily="34" charset="0"/>
              <a:buChar char="•"/>
              <a:tabLst>
                <a:tab pos="457200" algn="l"/>
              </a:tabLst>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Where they spend it.</a:t>
            </a:r>
          </a:p>
          <a:p>
            <a:pPr marL="342900" lvl="0" indent="-342900" algn="l" defTabSz="914400" rtl="0" eaLnBrk="1" latinLnBrk="0" hangingPunct="1">
              <a:buFont typeface="Arial" panose="020B0604020202020204" pitchFamily="34" charset="0"/>
              <a:buChar char="•"/>
              <a:tabLst>
                <a:tab pos="457200" algn="l"/>
              </a:tabLst>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Who they spend it with. </a:t>
            </a:r>
          </a:p>
          <a:p>
            <a:pPr marL="342900" lvl="0" indent="-342900" algn="l" defTabSz="914400" rtl="0" eaLnBrk="1" latinLnBrk="0" hangingPunct="1">
              <a:buFont typeface="Arial" panose="020B0604020202020204" pitchFamily="34" charset="0"/>
              <a:buChar char="•"/>
              <a:tabLst>
                <a:tab pos="457200" algn="l"/>
              </a:tabLst>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safe they feel during.</a:t>
            </a:r>
          </a:p>
          <a:p>
            <a:pPr marL="342900" lvl="0" indent="-342900" algn="l" defTabSz="914400" rtl="0" eaLnBrk="1" latinLnBrk="0" hangingPunct="1">
              <a:buFont typeface="Arial" panose="020B0604020202020204" pitchFamily="34" charset="0"/>
              <a:buChar char="•"/>
              <a:tabLst>
                <a:tab pos="457200" algn="l"/>
              </a:tabLst>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happens when they get home.</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Get some students to feedback to the class, and finish with the notion that a few, small, correct decisions can ensure that your ‘Perfect Bonfire night’ is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24</a:t>
            </a:fld>
            <a:endParaRPr lang="en-GB"/>
          </a:p>
        </p:txBody>
      </p:sp>
    </p:spTree>
    <p:extLst>
      <p:ext uri="{BB962C8B-B14F-4D97-AF65-F5344CB8AC3E}">
        <p14:creationId xmlns:p14="http://schemas.microsoft.com/office/powerpoint/2010/main" val="175016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effectLst/>
                <a:latin typeface="Verdana" panose="020B0604030504040204" pitchFamily="34" charset="0"/>
                <a:ea typeface="Calibri" panose="020F0502020204030204" pitchFamily="34" charset="0"/>
                <a:cs typeface="Arial" panose="020B0604020202020204" pitchFamily="34" charset="0"/>
              </a:rPr>
              <a:t>EVALUATION</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access the link below and complete the evaluation for the session, simply asking to the students to raise their hands for their chosen answer, and recording these numbers in the spaces provided:</a:t>
            </a: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r>
              <a:rPr lang="en-GB" sz="1800" b="1" u="sng" dirty="0">
                <a:effectLst/>
                <a:latin typeface="Verdana" panose="020B0604030504040204" pitchFamily="34" charset="0"/>
                <a:ea typeface="Calibri" panose="020F0502020204030204" pitchFamily="34" charset="0"/>
                <a:cs typeface="Arial" panose="020B0604020202020204" pitchFamily="34" charset="0"/>
              </a:rPr>
              <a:t>https://forms.gle/bktnQBGCdnpW8v3v5</a:t>
            </a:r>
          </a:p>
        </p:txBody>
      </p:sp>
      <p:sp>
        <p:nvSpPr>
          <p:cNvPr id="4" name="Slide Number Placeholder 3"/>
          <p:cNvSpPr>
            <a:spLocks noGrp="1"/>
          </p:cNvSpPr>
          <p:nvPr>
            <p:ph type="sldNum" sz="quarter" idx="5"/>
          </p:nvPr>
        </p:nvSpPr>
        <p:spPr/>
        <p:txBody>
          <a:bodyPr/>
          <a:lstStyle/>
          <a:p>
            <a:fld id="{4312D6B2-37C1-4704-95EA-BA72574D1ADF}" type="slidenum">
              <a:rPr lang="en-GB" smtClean="0"/>
              <a:t>25</a:t>
            </a:fld>
            <a:endParaRPr lang="en-GB"/>
          </a:p>
        </p:txBody>
      </p:sp>
    </p:spTree>
    <p:extLst>
      <p:ext uri="{BB962C8B-B14F-4D97-AF65-F5344CB8AC3E}">
        <p14:creationId xmlns:p14="http://schemas.microsoft.com/office/powerpoint/2010/main" val="264892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What did we think of Lee and why?</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we think he is  a responsible character?</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he made the right decisions?</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3</a:t>
            </a:fld>
            <a:endParaRPr lang="en-GB"/>
          </a:p>
        </p:txBody>
      </p:sp>
    </p:spTree>
    <p:extLst>
      <p:ext uri="{BB962C8B-B14F-4D97-AF65-F5344CB8AC3E}">
        <p14:creationId xmlns:p14="http://schemas.microsoft.com/office/powerpoint/2010/main" val="224182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What did we think of the people Lee was hanging around with and why?</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How did they compare to Lee?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Do we think they were good people to hang around with?</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What do we think about their decisions?</a:t>
            </a:r>
          </a:p>
          <a:p>
            <a:pPr marL="0" lvl="0" indent="0">
              <a:buFont typeface="Arial" panose="020B0604020202020204" pitchFamily="34" charset="0"/>
              <a:buNone/>
            </a:pPr>
            <a:endParaRPr lang="en-GB" sz="2800" i="1"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4</a:t>
            </a:fld>
            <a:endParaRPr lang="en-GB"/>
          </a:p>
        </p:txBody>
      </p:sp>
    </p:spTree>
    <p:extLst>
      <p:ext uri="{BB962C8B-B14F-4D97-AF65-F5344CB8AC3E}">
        <p14:creationId xmlns:p14="http://schemas.microsoft.com/office/powerpoint/2010/main" val="414689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Why did Lee choose to hang around with them?</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 does Lee choose to associate with these kinds of people?</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Does Lee act like he usually does around these types of people?</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Does he do things he usually wouldn’t, just to try and fit in?</a:t>
            </a:r>
          </a:p>
          <a:p>
            <a:pPr marL="0" lvl="0" indent="0">
              <a:buFont typeface="Arial" panose="020B0604020202020204" pitchFamily="34" charset="0"/>
              <a:buNone/>
            </a:pPr>
            <a:endParaRPr lang="en-GB" sz="2800" i="1" dirty="0"/>
          </a:p>
          <a:p>
            <a:r>
              <a:rPr lang="en-GB" sz="2800" b="0" i="0" dirty="0">
                <a:solidFill>
                  <a:schemeClr val="tx1"/>
                </a:solidFill>
                <a:effectLst/>
                <a:latin typeface="+mn-lt"/>
              </a:rPr>
              <a:t>Conclude this section by highlighting how the people Lee is choosing to hang around with, perhaps are a bad influence on him – making him act in a way he wouldn’t usually, and might get him into trouble. </a:t>
            </a: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5</a:t>
            </a:fld>
            <a:endParaRPr lang="en-GB"/>
          </a:p>
        </p:txBody>
      </p:sp>
    </p:spTree>
    <p:extLst>
      <p:ext uri="{BB962C8B-B14F-4D97-AF65-F5344CB8AC3E}">
        <p14:creationId xmlns:p14="http://schemas.microsoft.com/office/powerpoint/2010/main" val="268395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2:</a:t>
            </a:r>
          </a:p>
          <a:p>
            <a:endParaRPr lang="en-GB" sz="2800" dirty="0"/>
          </a:p>
          <a:p>
            <a:r>
              <a:rPr lang="en-GB" sz="2800" u="sng" dirty="0"/>
              <a:t>GROUP DISCUSSION (Approx. 10 mins)</a:t>
            </a:r>
          </a:p>
          <a:p>
            <a:endParaRPr lang="en-GB" sz="2800" dirty="0"/>
          </a:p>
          <a:p>
            <a:r>
              <a:rPr lang="en-GB" sz="2800" dirty="0"/>
              <a:t>Lead a discussion about the problems of meeting up with large groups on Bonfire night, focussing on: </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6</a:t>
            </a:fld>
            <a:endParaRPr lang="en-GB"/>
          </a:p>
        </p:txBody>
      </p:sp>
    </p:spTree>
    <p:extLst>
      <p:ext uri="{BB962C8B-B14F-4D97-AF65-F5344CB8AC3E}">
        <p14:creationId xmlns:p14="http://schemas.microsoft.com/office/powerpoint/2010/main" val="336529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Do you feel safer when in a big crowd?</a:t>
            </a:r>
          </a:p>
          <a:p>
            <a:pPr marL="0" lvl="0" indent="0">
              <a:buFont typeface="Symbol" panose="05050102010706020507" pitchFamily="18" charset="2"/>
              <a:buNone/>
            </a:pPr>
            <a:endParaRPr lang="en-GB" sz="1800" i="1" kern="1200" dirty="0">
              <a:solidFill>
                <a:schemeClr val="tx1"/>
              </a:solidFill>
              <a:effectLst/>
              <a:latin typeface="Verdana" panose="020B0604030504040204" pitchFamily="34" charset="0"/>
              <a:cs typeface="Arial" panose="020B0604020202020204" pitchFamily="34" charset="0"/>
            </a:endParaRP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Why might you feel safer?</a:t>
            </a: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Do you feel like you can get away with more than you usually would?</a:t>
            </a:r>
          </a:p>
          <a:p>
            <a:pPr marL="0" lvl="0" indent="0">
              <a:buFont typeface="Arial" panose="020B0604020202020204" pitchFamily="34" charset="0"/>
              <a:buNone/>
            </a:pPr>
            <a:endParaRPr lang="en-GB" sz="2800" i="1"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7</a:t>
            </a:fld>
            <a:endParaRPr lang="en-GB"/>
          </a:p>
        </p:txBody>
      </p:sp>
    </p:spTree>
    <p:extLst>
      <p:ext uri="{BB962C8B-B14F-4D97-AF65-F5344CB8AC3E}">
        <p14:creationId xmlns:p14="http://schemas.microsoft.com/office/powerpoint/2010/main" val="195235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Was Lee more or less likely to get into trouble on bonfire night hanging about in a gang?</a:t>
            </a:r>
          </a:p>
          <a:p>
            <a:pPr marL="0" lvl="0" indent="0">
              <a:buFont typeface="Symbol" panose="05050102010706020507" pitchFamily="18" charset="2"/>
              <a:buNone/>
            </a:pPr>
            <a:endParaRPr lang="en-GB" sz="1800" i="1" kern="1200" dirty="0">
              <a:solidFill>
                <a:schemeClr val="tx1"/>
              </a:solidFill>
              <a:effectLst/>
              <a:latin typeface="Verdana" panose="020B0604030504040204" pitchFamily="34" charset="0"/>
              <a:cs typeface="Arial" panose="020B0604020202020204" pitchFamily="34" charset="0"/>
            </a:endParaRP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Going back to the previous discussion, do you think Lee was more likely to get in trouble with the big gang, or with his friend Ash?</a:t>
            </a: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Do you think Lee would act in a way he wouldn’t usually when in a big crowd?</a:t>
            </a: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Do you think a big crowd gave him too much confidence, meaning he took more risks?</a:t>
            </a:r>
          </a:p>
          <a:p>
            <a:pPr marL="285750" lvl="0" indent="-285750">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Give examples from the film. </a:t>
            </a:r>
          </a:p>
          <a:p>
            <a:pPr marL="0" lvl="0" indent="0">
              <a:buFont typeface="Arial" panose="020B0604020202020204" pitchFamily="34" charset="0"/>
              <a:buNone/>
            </a:pPr>
            <a:endParaRPr lang="en-GB" sz="2800" i="1"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8</a:t>
            </a:fld>
            <a:endParaRPr lang="en-GB"/>
          </a:p>
        </p:txBody>
      </p:sp>
    </p:spTree>
    <p:extLst>
      <p:ext uri="{BB962C8B-B14F-4D97-AF65-F5344CB8AC3E}">
        <p14:creationId xmlns:p14="http://schemas.microsoft.com/office/powerpoint/2010/main" val="204028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none" dirty="0"/>
              <a:t>[Continued]</a:t>
            </a:r>
          </a:p>
          <a:p>
            <a:endParaRPr lang="en-GB" sz="2800" dirty="0"/>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Arial" panose="020B0604020202020204" pitchFamily="34" charset="0"/>
              </a:rPr>
              <a:t>What’s the difference between a big crowd at an organised event and a gang / crowd on the street? </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 you think one is safer than the other?</a:t>
            </a:r>
          </a:p>
          <a:p>
            <a:pPr marL="285750" lvl="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 might one be safer than the other?</a:t>
            </a:r>
          </a:p>
          <a:p>
            <a:pPr marL="0" lvl="0" indent="0">
              <a:buFont typeface="Arial" panose="020B0604020202020204" pitchFamily="34" charset="0"/>
              <a:buNone/>
            </a:pPr>
            <a:endParaRPr lang="en-GB" sz="2800" i="1"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9</a:t>
            </a:fld>
            <a:endParaRPr lang="en-GB"/>
          </a:p>
        </p:txBody>
      </p:sp>
    </p:spTree>
    <p:extLst>
      <p:ext uri="{BB962C8B-B14F-4D97-AF65-F5344CB8AC3E}">
        <p14:creationId xmlns:p14="http://schemas.microsoft.com/office/powerpoint/2010/main" val="133731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64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98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9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0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662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37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73284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qA-gbpt7Ts8?feature=oembed" TargetMode="Externa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55" name="Rectangle 7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iagram&#10;&#10;Description automatically generated">
            <a:extLst>
              <a:ext uri="{FF2B5EF4-FFF2-40B4-BE49-F238E27FC236}">
                <a16:creationId xmlns:a16="http://schemas.microsoft.com/office/drawing/2014/main" id="{55F21D03-0AAD-494E-AFFB-69ACE98AEC23}"/>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t="12294" b="19548"/>
          <a:stretch/>
        </p:blipFill>
        <p:spPr>
          <a:xfrm>
            <a:off x="838201" y="731310"/>
            <a:ext cx="10515600" cy="5395379"/>
          </a:xfrm>
          <a:prstGeom prst="rect">
            <a:avLst/>
          </a:prstGeom>
        </p:spPr>
      </p:pic>
      <p:sp>
        <p:nvSpPr>
          <p:cNvPr id="156"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A65854-DB86-4D15-9B24-E6704BE9EEC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766669" y="867480"/>
            <a:ext cx="1501674" cy="131683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480415E-8256-48BE-A329-E0E38F2CE4C8}"/>
              </a:ext>
            </a:extLst>
          </p:cNvPr>
          <p:cNvPicPr>
            <a:picLocks noChangeAspect="1"/>
          </p:cNvPicPr>
          <p:nvPr/>
        </p:nvPicPr>
        <p:blipFill>
          <a:blip r:embed="rId5"/>
          <a:stretch>
            <a:fillRect/>
          </a:stretch>
        </p:blipFill>
        <p:spPr>
          <a:xfrm>
            <a:off x="1529701" y="2156590"/>
            <a:ext cx="9144793" cy="1426588"/>
          </a:xfrm>
          <a:prstGeom prst="rect">
            <a:avLst/>
          </a:prstGeom>
        </p:spPr>
      </p:pic>
      <p:pic>
        <p:nvPicPr>
          <p:cNvPr id="9" name="Picture 8">
            <a:extLst>
              <a:ext uri="{FF2B5EF4-FFF2-40B4-BE49-F238E27FC236}">
                <a16:creationId xmlns:a16="http://schemas.microsoft.com/office/drawing/2014/main" id="{CD6B7B20-6816-4EE5-9106-0BE2DB3DA498}"/>
              </a:ext>
            </a:extLst>
          </p:cNvPr>
          <p:cNvPicPr/>
          <p:nvPr/>
        </p:nvPicPr>
        <p:blipFill>
          <a:blip r:embed="rId6">
            <a:clrChange>
              <a:clrFrom>
                <a:srgbClr val="EC1C24"/>
              </a:clrFrom>
              <a:clrTo>
                <a:srgbClr val="EC1C24">
                  <a:alpha val="0"/>
                </a:srgbClr>
              </a:clrTo>
            </a:clrChange>
            <a:extLst>
              <a:ext uri="{28A0092B-C50C-407E-A947-70E740481C1C}">
                <a14:useLocalDpi xmlns:a14="http://schemas.microsoft.com/office/drawing/2010/main" val="0"/>
              </a:ext>
            </a:extLst>
          </a:blip>
          <a:srcRect/>
          <a:stretch>
            <a:fillRect/>
          </a:stretch>
        </p:blipFill>
        <p:spPr bwMode="auto">
          <a:xfrm>
            <a:off x="10033840" y="867480"/>
            <a:ext cx="1281308" cy="1262082"/>
          </a:xfrm>
          <a:prstGeom prst="rect">
            <a:avLst/>
          </a:prstGeom>
          <a:noFill/>
          <a:ln>
            <a:noFill/>
          </a:ln>
        </p:spPr>
      </p:pic>
      <p:pic>
        <p:nvPicPr>
          <p:cNvPr id="5" name="Picture 4">
            <a:extLst>
              <a:ext uri="{FF2B5EF4-FFF2-40B4-BE49-F238E27FC236}">
                <a16:creationId xmlns:a16="http://schemas.microsoft.com/office/drawing/2014/main" id="{4C934A99-69A5-414D-8332-95462C237378}"/>
              </a:ext>
            </a:extLst>
          </p:cNvPr>
          <p:cNvPicPr>
            <a:picLocks noChangeAspect="1"/>
          </p:cNvPicPr>
          <p:nvPr/>
        </p:nvPicPr>
        <p:blipFill>
          <a:blip r:embed="rId7"/>
          <a:stretch>
            <a:fillRect/>
          </a:stretch>
        </p:blipFill>
        <p:spPr>
          <a:xfrm>
            <a:off x="2681944" y="3449565"/>
            <a:ext cx="6840305" cy="1103472"/>
          </a:xfrm>
          <a:prstGeom prst="rect">
            <a:avLst/>
          </a:prstGeom>
        </p:spPr>
      </p:pic>
    </p:spTree>
    <p:extLst>
      <p:ext uri="{BB962C8B-B14F-4D97-AF65-F5344CB8AC3E}">
        <p14:creationId xmlns:p14="http://schemas.microsoft.com/office/powerpoint/2010/main" val="43667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3B15FB69-8994-4AD7-ADC3-CC763873D77B}"/>
              </a:ext>
            </a:extLst>
          </p:cNvPr>
          <p:cNvSpPr txBox="1">
            <a:spLocks/>
          </p:cNvSpPr>
          <p:nvPr/>
        </p:nvSpPr>
        <p:spPr>
          <a:xfrm>
            <a:off x="656692" y="2816440"/>
            <a:ext cx="4816048"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What are the consequences?</a:t>
            </a:r>
          </a:p>
        </p:txBody>
      </p:sp>
      <p:pic>
        <p:nvPicPr>
          <p:cNvPr id="6" name="Picture 4">
            <a:extLst>
              <a:ext uri="{FF2B5EF4-FFF2-40B4-BE49-F238E27FC236}">
                <a16:creationId xmlns:a16="http://schemas.microsoft.com/office/drawing/2014/main" id="{32BA2A0D-C1AE-4ED0-B45E-7D949E36B2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9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02A78C71-3998-4D63-8BED-FD0B1ACCF23D}"/>
              </a:ext>
            </a:extLst>
          </p:cNvPr>
          <p:cNvSpPr txBox="1">
            <a:spLocks/>
          </p:cNvSpPr>
          <p:nvPr/>
        </p:nvSpPr>
        <p:spPr>
          <a:xfrm>
            <a:off x="656692" y="2816440"/>
            <a:ext cx="4816048"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What are the consequences?</a:t>
            </a:r>
          </a:p>
        </p:txBody>
      </p:sp>
      <p:sp>
        <p:nvSpPr>
          <p:cNvPr id="16" name="Title 1">
            <a:extLst>
              <a:ext uri="{FF2B5EF4-FFF2-40B4-BE49-F238E27FC236}">
                <a16:creationId xmlns:a16="http://schemas.microsoft.com/office/drawing/2014/main" id="{0E3C734F-D136-4D76-B1FA-6611407337EA}"/>
              </a:ext>
            </a:extLst>
          </p:cNvPr>
          <p:cNvSpPr txBox="1">
            <a:spLocks/>
          </p:cNvSpPr>
          <p:nvPr/>
        </p:nvSpPr>
        <p:spPr>
          <a:xfrm>
            <a:off x="656692" y="4507128"/>
            <a:ext cx="4816048"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Will you get caught?</a:t>
            </a:r>
          </a:p>
        </p:txBody>
      </p:sp>
      <p:pic>
        <p:nvPicPr>
          <p:cNvPr id="3" name="Picture 4">
            <a:extLst>
              <a:ext uri="{FF2B5EF4-FFF2-40B4-BE49-F238E27FC236}">
                <a16:creationId xmlns:a16="http://schemas.microsoft.com/office/drawing/2014/main" id="{4DFA6641-5FE5-423E-844F-2615C678F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4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FIREWORKS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9304A8B-8141-4411-BBEB-58C6066336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41" r="17730"/>
          <a:stretch/>
        </p:blipFill>
        <p:spPr bwMode="auto">
          <a:xfrm>
            <a:off x="3928090" y="2323234"/>
            <a:ext cx="4542972" cy="371175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0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FIREWORKS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F5D91AFD-08B6-460E-9F13-C759E41E7815}"/>
              </a:ext>
            </a:extLst>
          </p:cNvPr>
          <p:cNvSpPr txBox="1">
            <a:spLocks/>
          </p:cNvSpPr>
          <p:nvPr/>
        </p:nvSpPr>
        <p:spPr>
          <a:xfrm>
            <a:off x="838200" y="2445197"/>
            <a:ext cx="2461058"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Danny’s older brother</a:t>
            </a:r>
          </a:p>
        </p:txBody>
      </p:sp>
      <p:pic>
        <p:nvPicPr>
          <p:cNvPr id="3" name="Picture 2">
            <a:extLst>
              <a:ext uri="{FF2B5EF4-FFF2-40B4-BE49-F238E27FC236}">
                <a16:creationId xmlns:a16="http://schemas.microsoft.com/office/drawing/2014/main" id="{B43E603C-1130-4843-9E44-A04CD6F475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41" r="17730"/>
          <a:stretch/>
        </p:blipFill>
        <p:spPr bwMode="auto">
          <a:xfrm>
            <a:off x="3928090" y="2323234"/>
            <a:ext cx="4542972" cy="371175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7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FIREWORKS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AE91643A-E65F-44F7-A79A-26BAE6CBE2E6}"/>
              </a:ext>
            </a:extLst>
          </p:cNvPr>
          <p:cNvSpPr txBox="1">
            <a:spLocks/>
          </p:cNvSpPr>
          <p:nvPr/>
        </p:nvSpPr>
        <p:spPr>
          <a:xfrm>
            <a:off x="838200" y="2445197"/>
            <a:ext cx="2461058"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Danny’s older brother</a:t>
            </a:r>
          </a:p>
        </p:txBody>
      </p:sp>
      <p:sp>
        <p:nvSpPr>
          <p:cNvPr id="10" name="Title 1">
            <a:extLst>
              <a:ext uri="{FF2B5EF4-FFF2-40B4-BE49-F238E27FC236}">
                <a16:creationId xmlns:a16="http://schemas.microsoft.com/office/drawing/2014/main" id="{6D4AC56F-560E-4551-8D8E-EC74725692C4}"/>
              </a:ext>
            </a:extLst>
          </p:cNvPr>
          <p:cNvSpPr txBox="1">
            <a:spLocks/>
          </p:cNvSpPr>
          <p:nvPr/>
        </p:nvSpPr>
        <p:spPr>
          <a:xfrm>
            <a:off x="631046" y="4179109"/>
            <a:ext cx="2875365"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sort of person sells illegal fireworks?</a:t>
            </a:r>
          </a:p>
        </p:txBody>
      </p:sp>
      <p:pic>
        <p:nvPicPr>
          <p:cNvPr id="6" name="Picture 5">
            <a:extLst>
              <a:ext uri="{FF2B5EF4-FFF2-40B4-BE49-F238E27FC236}">
                <a16:creationId xmlns:a16="http://schemas.microsoft.com/office/drawing/2014/main" id="{AC1F8A5B-9511-4C29-9FC1-4BF8E750AF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41" r="17730"/>
          <a:stretch/>
        </p:blipFill>
        <p:spPr bwMode="auto">
          <a:xfrm>
            <a:off x="3928090" y="2323234"/>
            <a:ext cx="4542972" cy="371175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0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FIREWORKS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444BFE52-CDF7-424B-B260-83BCF4870C27}"/>
              </a:ext>
            </a:extLst>
          </p:cNvPr>
          <p:cNvSpPr txBox="1">
            <a:spLocks/>
          </p:cNvSpPr>
          <p:nvPr/>
        </p:nvSpPr>
        <p:spPr>
          <a:xfrm>
            <a:off x="8892742" y="3429000"/>
            <a:ext cx="2461058"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Risk / Reward ratio</a:t>
            </a:r>
          </a:p>
        </p:txBody>
      </p:sp>
      <p:sp>
        <p:nvSpPr>
          <p:cNvPr id="18" name="Title 1">
            <a:extLst>
              <a:ext uri="{FF2B5EF4-FFF2-40B4-BE49-F238E27FC236}">
                <a16:creationId xmlns:a16="http://schemas.microsoft.com/office/drawing/2014/main" id="{F6DF6189-1F63-4DA0-AC1A-2FC7D5DEE188}"/>
              </a:ext>
            </a:extLst>
          </p:cNvPr>
          <p:cNvSpPr txBox="1">
            <a:spLocks/>
          </p:cNvSpPr>
          <p:nvPr/>
        </p:nvSpPr>
        <p:spPr>
          <a:xfrm>
            <a:off x="838200" y="2445197"/>
            <a:ext cx="2461058"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Danny’s older brother</a:t>
            </a:r>
          </a:p>
        </p:txBody>
      </p:sp>
      <p:sp>
        <p:nvSpPr>
          <p:cNvPr id="20" name="Title 1">
            <a:extLst>
              <a:ext uri="{FF2B5EF4-FFF2-40B4-BE49-F238E27FC236}">
                <a16:creationId xmlns:a16="http://schemas.microsoft.com/office/drawing/2014/main" id="{9BB8A158-B0AD-4CA9-A684-F9158B4B23AE}"/>
              </a:ext>
            </a:extLst>
          </p:cNvPr>
          <p:cNvSpPr txBox="1">
            <a:spLocks/>
          </p:cNvSpPr>
          <p:nvPr/>
        </p:nvSpPr>
        <p:spPr>
          <a:xfrm>
            <a:off x="631046" y="4179109"/>
            <a:ext cx="2875365" cy="136068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sort of person sells illegal fireworks?</a:t>
            </a:r>
          </a:p>
        </p:txBody>
      </p:sp>
      <p:pic>
        <p:nvPicPr>
          <p:cNvPr id="3" name="Picture 2">
            <a:extLst>
              <a:ext uri="{FF2B5EF4-FFF2-40B4-BE49-F238E27FC236}">
                <a16:creationId xmlns:a16="http://schemas.microsoft.com/office/drawing/2014/main" id="{EE26328B-D51F-4C8D-A718-45AF1AAEA2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41" r="17730"/>
          <a:stretch/>
        </p:blipFill>
        <p:spPr bwMode="auto">
          <a:xfrm>
            <a:off x="3928090" y="2323234"/>
            <a:ext cx="4542972" cy="371175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5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UNDER PRESSURE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E99F2ABE-DC63-4EF5-8688-DA9C306D07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8" t="2059" r="19007" b="1859"/>
          <a:stretch/>
        </p:blipFill>
        <p:spPr bwMode="auto">
          <a:xfrm>
            <a:off x="838200" y="2185988"/>
            <a:ext cx="4735286" cy="38576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UNDER PRESSURE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C54C3378-4314-4B56-B346-347CF3671BBE}"/>
              </a:ext>
            </a:extLst>
          </p:cNvPr>
          <p:cNvSpPr txBox="1">
            <a:spLocks/>
          </p:cNvSpPr>
          <p:nvPr/>
        </p:nvSpPr>
        <p:spPr>
          <a:xfrm>
            <a:off x="6537751" y="2457827"/>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is peer pressure?</a:t>
            </a:r>
          </a:p>
        </p:txBody>
      </p:sp>
      <p:pic>
        <p:nvPicPr>
          <p:cNvPr id="4" name="Picture 2">
            <a:extLst>
              <a:ext uri="{FF2B5EF4-FFF2-40B4-BE49-F238E27FC236}">
                <a16:creationId xmlns:a16="http://schemas.microsoft.com/office/drawing/2014/main" id="{A94E0E5F-423B-450E-B872-EEF1FB5B5A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8" t="2059" r="19007" b="1859"/>
          <a:stretch/>
        </p:blipFill>
        <p:spPr bwMode="auto">
          <a:xfrm>
            <a:off x="838200" y="2185988"/>
            <a:ext cx="4735286" cy="38576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UNDER PRESSURE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9279A79D-3A64-4054-8018-96C5CDB90C54}"/>
              </a:ext>
            </a:extLst>
          </p:cNvPr>
          <p:cNvSpPr txBox="1">
            <a:spLocks/>
          </p:cNvSpPr>
          <p:nvPr/>
        </p:nvSpPr>
        <p:spPr>
          <a:xfrm>
            <a:off x="6537751" y="2457827"/>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is peer pressure?</a:t>
            </a:r>
          </a:p>
        </p:txBody>
      </p:sp>
      <p:sp>
        <p:nvSpPr>
          <p:cNvPr id="6" name="Title 1">
            <a:extLst>
              <a:ext uri="{FF2B5EF4-FFF2-40B4-BE49-F238E27FC236}">
                <a16:creationId xmlns:a16="http://schemas.microsoft.com/office/drawing/2014/main" id="{C6A79E87-4446-4368-BF18-569882EE020E}"/>
              </a:ext>
            </a:extLst>
          </p:cNvPr>
          <p:cNvSpPr txBox="1">
            <a:spLocks/>
          </p:cNvSpPr>
          <p:nvPr/>
        </p:nvSpPr>
        <p:spPr>
          <a:xfrm>
            <a:off x="6537751" y="3597044"/>
            <a:ext cx="4816048" cy="94691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you know when you are being affected?</a:t>
            </a:r>
          </a:p>
        </p:txBody>
      </p:sp>
      <p:pic>
        <p:nvPicPr>
          <p:cNvPr id="9" name="Picture 2">
            <a:extLst>
              <a:ext uri="{FF2B5EF4-FFF2-40B4-BE49-F238E27FC236}">
                <a16:creationId xmlns:a16="http://schemas.microsoft.com/office/drawing/2014/main" id="{C0E35AC1-3D07-4653-85EE-9B56A2967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8" t="2059" r="19007" b="1859"/>
          <a:stretch/>
        </p:blipFill>
        <p:spPr bwMode="auto">
          <a:xfrm>
            <a:off x="838200" y="2185988"/>
            <a:ext cx="4735286" cy="38576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3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4: UNDER PRESSURE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E70D193B-A67B-458A-B7FF-9BA24E17AE52}"/>
              </a:ext>
            </a:extLst>
          </p:cNvPr>
          <p:cNvSpPr txBox="1">
            <a:spLocks/>
          </p:cNvSpPr>
          <p:nvPr/>
        </p:nvSpPr>
        <p:spPr>
          <a:xfrm>
            <a:off x="6537751" y="2457827"/>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is peer pressure?</a:t>
            </a:r>
          </a:p>
        </p:txBody>
      </p:sp>
      <p:sp>
        <p:nvSpPr>
          <p:cNvPr id="12" name="Title 1">
            <a:extLst>
              <a:ext uri="{FF2B5EF4-FFF2-40B4-BE49-F238E27FC236}">
                <a16:creationId xmlns:a16="http://schemas.microsoft.com/office/drawing/2014/main" id="{7C843E47-03A8-49DF-8147-423E9F55CBF2}"/>
              </a:ext>
            </a:extLst>
          </p:cNvPr>
          <p:cNvSpPr txBox="1">
            <a:spLocks/>
          </p:cNvSpPr>
          <p:nvPr/>
        </p:nvSpPr>
        <p:spPr>
          <a:xfrm>
            <a:off x="6537751" y="3597044"/>
            <a:ext cx="4816048" cy="94691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do you know when you are being affected?</a:t>
            </a:r>
          </a:p>
        </p:txBody>
      </p:sp>
      <p:sp>
        <p:nvSpPr>
          <p:cNvPr id="14" name="Title 1">
            <a:extLst>
              <a:ext uri="{FF2B5EF4-FFF2-40B4-BE49-F238E27FC236}">
                <a16:creationId xmlns:a16="http://schemas.microsoft.com/office/drawing/2014/main" id="{CB2C9A04-56D4-4917-85EA-A85D6E87D01B}"/>
              </a:ext>
            </a:extLst>
          </p:cNvPr>
          <p:cNvSpPr txBox="1">
            <a:spLocks/>
          </p:cNvSpPr>
          <p:nvPr/>
        </p:nvSpPr>
        <p:spPr>
          <a:xfrm>
            <a:off x="6537751" y="4754066"/>
            <a:ext cx="4816049" cy="94691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can you do?</a:t>
            </a:r>
          </a:p>
        </p:txBody>
      </p:sp>
      <p:pic>
        <p:nvPicPr>
          <p:cNvPr id="6" name="Picture 2">
            <a:extLst>
              <a:ext uri="{FF2B5EF4-FFF2-40B4-BE49-F238E27FC236}">
                <a16:creationId xmlns:a16="http://schemas.microsoft.com/office/drawing/2014/main" id="{A266228F-E238-48C6-A6CE-02D1A596E5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8" t="2059" r="19007" b="1859"/>
          <a:stretch/>
        </p:blipFill>
        <p:spPr bwMode="auto">
          <a:xfrm>
            <a:off x="838200" y="2185988"/>
            <a:ext cx="4735286" cy="38576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MEET LEE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1F7D40F-C401-480A-8601-A62B9A9A84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8" r="13149" b="2301"/>
          <a:stretch/>
        </p:blipFill>
        <p:spPr bwMode="auto">
          <a:xfrm>
            <a:off x="871629" y="2361521"/>
            <a:ext cx="5224371" cy="382564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5: BAD INFLUENCE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Online Media 2" title="The Asch Experiment">
            <a:hlinkClick r:id="" action="ppaction://media"/>
            <a:extLst>
              <a:ext uri="{FF2B5EF4-FFF2-40B4-BE49-F238E27FC236}">
                <a16:creationId xmlns:a16="http://schemas.microsoft.com/office/drawing/2014/main" id="{7CD6450E-5B38-4EF3-9FA3-316F2A7EE5DA}"/>
              </a:ext>
            </a:extLst>
          </p:cNvPr>
          <p:cNvPicPr>
            <a:picLocks noRot="1" noChangeAspect="1"/>
          </p:cNvPicPr>
          <p:nvPr>
            <a:videoFile r:link="rId1"/>
          </p:nvPr>
        </p:nvPicPr>
        <p:blipFill>
          <a:blip r:embed="rId6"/>
          <a:stretch>
            <a:fillRect/>
          </a:stretch>
        </p:blipFill>
        <p:spPr>
          <a:xfrm>
            <a:off x="2180087" y="2100645"/>
            <a:ext cx="7831826" cy="4405402"/>
          </a:xfrm>
          <a:prstGeom prst="rect">
            <a:avLst/>
          </a:prstGeom>
          <a:ln w="12700">
            <a:solidFill>
              <a:schemeClr val="tx1"/>
            </a:solidFill>
          </a:ln>
        </p:spPr>
      </p:pic>
    </p:spTree>
    <p:extLst>
      <p:ext uri="{BB962C8B-B14F-4D97-AF65-F5344CB8AC3E}">
        <p14:creationId xmlns:p14="http://schemas.microsoft.com/office/powerpoint/2010/main" val="7510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5: BAD INFLUENCE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FA601AE9-B60E-40E4-9C60-91B71661D240}"/>
              </a:ext>
            </a:extLst>
          </p:cNvPr>
          <p:cNvSpPr txBox="1">
            <a:spLocks/>
          </p:cNvSpPr>
          <p:nvPr/>
        </p:nvSpPr>
        <p:spPr>
          <a:xfrm>
            <a:off x="838200" y="2322170"/>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How does influence differ from pressure?</a:t>
            </a:r>
          </a:p>
        </p:txBody>
      </p:sp>
    </p:spTree>
    <p:extLst>
      <p:ext uri="{BB962C8B-B14F-4D97-AF65-F5344CB8AC3E}">
        <p14:creationId xmlns:p14="http://schemas.microsoft.com/office/powerpoint/2010/main" val="236906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5: BAD INFLUENCE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ED26B796-8733-429B-914E-48464A6C3993}"/>
              </a:ext>
            </a:extLst>
          </p:cNvPr>
          <p:cNvSpPr txBox="1">
            <a:spLocks/>
          </p:cNvSpPr>
          <p:nvPr/>
        </p:nvSpPr>
        <p:spPr>
          <a:xfrm>
            <a:off x="838200" y="3551346"/>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In what ways was Lee influenced in the film?</a:t>
            </a:r>
          </a:p>
        </p:txBody>
      </p:sp>
      <p:sp>
        <p:nvSpPr>
          <p:cNvPr id="4" name="Title 1">
            <a:extLst>
              <a:ext uri="{FF2B5EF4-FFF2-40B4-BE49-F238E27FC236}">
                <a16:creationId xmlns:a16="http://schemas.microsoft.com/office/drawing/2014/main" id="{C257A8F1-0FB8-493C-87AE-5F6ECF958E67}"/>
              </a:ext>
            </a:extLst>
          </p:cNvPr>
          <p:cNvSpPr txBox="1">
            <a:spLocks/>
          </p:cNvSpPr>
          <p:nvPr/>
        </p:nvSpPr>
        <p:spPr>
          <a:xfrm>
            <a:off x="838200" y="2322170"/>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How does influence differ from pressure?</a:t>
            </a:r>
          </a:p>
        </p:txBody>
      </p:sp>
    </p:spTree>
    <p:extLst>
      <p:ext uri="{BB962C8B-B14F-4D97-AF65-F5344CB8AC3E}">
        <p14:creationId xmlns:p14="http://schemas.microsoft.com/office/powerpoint/2010/main" val="170470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5: BAD INFLUENCE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BBF49DF6-3A11-4ADE-8941-AF9FFEDDC90B}"/>
              </a:ext>
            </a:extLst>
          </p:cNvPr>
          <p:cNvSpPr txBox="1">
            <a:spLocks/>
          </p:cNvSpPr>
          <p:nvPr/>
        </p:nvSpPr>
        <p:spPr>
          <a:xfrm>
            <a:off x="838200" y="5064918"/>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Why do you need to know when you’re being influenced?</a:t>
            </a:r>
          </a:p>
        </p:txBody>
      </p:sp>
      <p:sp>
        <p:nvSpPr>
          <p:cNvPr id="9" name="Title 1">
            <a:extLst>
              <a:ext uri="{FF2B5EF4-FFF2-40B4-BE49-F238E27FC236}">
                <a16:creationId xmlns:a16="http://schemas.microsoft.com/office/drawing/2014/main" id="{25655AE5-1D7A-4660-9C34-F5129E0184CC}"/>
              </a:ext>
            </a:extLst>
          </p:cNvPr>
          <p:cNvSpPr txBox="1">
            <a:spLocks/>
          </p:cNvSpPr>
          <p:nvPr/>
        </p:nvSpPr>
        <p:spPr>
          <a:xfrm>
            <a:off x="838200" y="3551346"/>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In what ways was Lee influenced in the film?</a:t>
            </a:r>
          </a:p>
        </p:txBody>
      </p:sp>
      <p:sp>
        <p:nvSpPr>
          <p:cNvPr id="13" name="Title 1">
            <a:extLst>
              <a:ext uri="{FF2B5EF4-FFF2-40B4-BE49-F238E27FC236}">
                <a16:creationId xmlns:a16="http://schemas.microsoft.com/office/drawing/2014/main" id="{ECE9A817-5804-4C30-A61B-13ECE86EE4C4}"/>
              </a:ext>
            </a:extLst>
          </p:cNvPr>
          <p:cNvSpPr txBox="1">
            <a:spLocks/>
          </p:cNvSpPr>
          <p:nvPr/>
        </p:nvSpPr>
        <p:spPr>
          <a:xfrm>
            <a:off x="838200" y="2322170"/>
            <a:ext cx="10515600"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3600" dirty="0">
                <a:ln>
                  <a:solidFill>
                    <a:schemeClr val="tx1"/>
                  </a:solidFill>
                </a:ln>
                <a:latin typeface="Berlin Sans FB" panose="020E0602020502020306" pitchFamily="34" charset="0"/>
              </a:rPr>
              <a:t>How does influence differ from pressure?</a:t>
            </a:r>
          </a:p>
        </p:txBody>
      </p:sp>
    </p:spTree>
    <p:extLst>
      <p:ext uri="{BB962C8B-B14F-4D97-AF65-F5344CB8AC3E}">
        <p14:creationId xmlns:p14="http://schemas.microsoft.com/office/powerpoint/2010/main" val="377540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6: BONFIRE NIGHT</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B64EC7A0-4FF9-4A97-BDB7-E1760F79F6FA}"/>
              </a:ext>
            </a:extLst>
          </p:cNvPr>
          <p:cNvSpPr txBox="1">
            <a:spLocks/>
          </p:cNvSpPr>
          <p:nvPr/>
        </p:nvSpPr>
        <p:spPr>
          <a:xfrm>
            <a:off x="838198" y="2844630"/>
            <a:ext cx="4634543"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Where do you spend it?</a:t>
            </a:r>
          </a:p>
        </p:txBody>
      </p:sp>
      <p:sp>
        <p:nvSpPr>
          <p:cNvPr id="10" name="Title 1">
            <a:extLst>
              <a:ext uri="{FF2B5EF4-FFF2-40B4-BE49-F238E27FC236}">
                <a16:creationId xmlns:a16="http://schemas.microsoft.com/office/drawing/2014/main" id="{D15A10D7-CFAB-49F7-831D-A6A0FD83EF54}"/>
              </a:ext>
            </a:extLst>
          </p:cNvPr>
          <p:cNvSpPr txBox="1">
            <a:spLocks/>
          </p:cNvSpPr>
          <p:nvPr/>
        </p:nvSpPr>
        <p:spPr>
          <a:xfrm>
            <a:off x="838198" y="3558302"/>
            <a:ext cx="4634543"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do you spend it with?</a:t>
            </a:r>
          </a:p>
        </p:txBody>
      </p:sp>
      <p:sp>
        <p:nvSpPr>
          <p:cNvPr id="12" name="Title 1">
            <a:extLst>
              <a:ext uri="{FF2B5EF4-FFF2-40B4-BE49-F238E27FC236}">
                <a16:creationId xmlns:a16="http://schemas.microsoft.com/office/drawing/2014/main" id="{B8EC79B3-58BC-44AF-922F-18568CC30E34}"/>
              </a:ext>
            </a:extLst>
          </p:cNvPr>
          <p:cNvSpPr txBox="1">
            <a:spLocks/>
          </p:cNvSpPr>
          <p:nvPr/>
        </p:nvSpPr>
        <p:spPr>
          <a:xfrm>
            <a:off x="838197" y="4403646"/>
            <a:ext cx="4634543"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How safe is it?</a:t>
            </a:r>
          </a:p>
        </p:txBody>
      </p:sp>
      <p:sp>
        <p:nvSpPr>
          <p:cNvPr id="14" name="Title 1">
            <a:extLst>
              <a:ext uri="{FF2B5EF4-FFF2-40B4-BE49-F238E27FC236}">
                <a16:creationId xmlns:a16="http://schemas.microsoft.com/office/drawing/2014/main" id="{D582E178-83B7-41C4-B735-A4DAD8177BFD}"/>
              </a:ext>
            </a:extLst>
          </p:cNvPr>
          <p:cNvSpPr txBox="1">
            <a:spLocks/>
          </p:cNvSpPr>
          <p:nvPr/>
        </p:nvSpPr>
        <p:spPr>
          <a:xfrm>
            <a:off x="838197" y="5305204"/>
            <a:ext cx="4634543"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happens when you get home?</a:t>
            </a:r>
          </a:p>
        </p:txBody>
      </p:sp>
      <p:sp>
        <p:nvSpPr>
          <p:cNvPr id="16" name="Title 1">
            <a:extLst>
              <a:ext uri="{FF2B5EF4-FFF2-40B4-BE49-F238E27FC236}">
                <a16:creationId xmlns:a16="http://schemas.microsoft.com/office/drawing/2014/main" id="{9C6A37E5-E2C6-4CFB-9C03-C5E698A9DDC6}"/>
              </a:ext>
            </a:extLst>
          </p:cNvPr>
          <p:cNvSpPr txBox="1">
            <a:spLocks/>
          </p:cNvSpPr>
          <p:nvPr/>
        </p:nvSpPr>
        <p:spPr>
          <a:xfrm>
            <a:off x="838197" y="2021672"/>
            <a:ext cx="4634543"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u="sng" dirty="0">
                <a:ln>
                  <a:solidFill>
                    <a:schemeClr val="tx1"/>
                  </a:solidFill>
                </a:ln>
                <a:latin typeface="Berlin Sans FB" panose="020E0602020502020306" pitchFamily="34" charset="0"/>
              </a:rPr>
              <a:t>Your Perfect Bonfire Night</a:t>
            </a:r>
          </a:p>
        </p:txBody>
      </p:sp>
      <p:pic>
        <p:nvPicPr>
          <p:cNvPr id="5122" name="Picture 2" descr="Bonfire Night is cancelled for 2020 following Covid restrictions | Central  | ITV News">
            <a:extLst>
              <a:ext uri="{FF2B5EF4-FFF2-40B4-BE49-F238E27FC236}">
                <a16:creationId xmlns:a16="http://schemas.microsoft.com/office/drawing/2014/main" id="{9BA5BB90-40E1-4989-AB43-3935F2C11E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6" t="1157" r="2263" b="1159"/>
          <a:stretch/>
        </p:blipFill>
        <p:spPr bwMode="auto">
          <a:xfrm>
            <a:off x="5884480" y="2320517"/>
            <a:ext cx="5469320" cy="38957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 calcmode="lin" valueType="num">
                                      <p:cBhvr additive="base">
                                        <p:cTn id="34" dur="500" fill="hold"/>
                                        <p:tgtEl>
                                          <p:spTgt spid="5122"/>
                                        </p:tgtEl>
                                        <p:attrNameLst>
                                          <p:attrName>ppt_x</p:attrName>
                                        </p:attrNameLst>
                                      </p:cBhvr>
                                      <p:tavLst>
                                        <p:tav tm="0">
                                          <p:val>
                                            <p:strVal val="#ppt_x"/>
                                          </p:val>
                                        </p:tav>
                                        <p:tav tm="100000">
                                          <p:val>
                                            <p:strVal val="#ppt_x"/>
                                          </p:val>
                                        </p:tav>
                                      </p:tavLst>
                                    </p:anim>
                                    <p:anim calcmode="lin" valueType="num">
                                      <p:cBhvr additive="base">
                                        <p:cTn id="3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2"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513615F-B1DB-4161-8EDB-9BC29BE9346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EVALUATION</a:t>
            </a:r>
          </a:p>
        </p:txBody>
      </p:sp>
      <p:sp>
        <p:nvSpPr>
          <p:cNvPr id="6" name="Title 1">
            <a:extLst>
              <a:ext uri="{FF2B5EF4-FFF2-40B4-BE49-F238E27FC236}">
                <a16:creationId xmlns:a16="http://schemas.microsoft.com/office/drawing/2014/main" id="{BA10CBB5-94A3-46CE-978B-D9F0B5D0F030}"/>
              </a:ext>
            </a:extLst>
          </p:cNvPr>
          <p:cNvSpPr txBox="1">
            <a:spLocks/>
          </p:cNvSpPr>
          <p:nvPr/>
        </p:nvSpPr>
        <p:spPr>
          <a:xfrm>
            <a:off x="3449864" y="3429000"/>
            <a:ext cx="5292271" cy="105591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7200" dirty="0">
                <a:ln>
                  <a:solidFill>
                    <a:schemeClr val="tx1"/>
                  </a:solidFill>
                </a:ln>
                <a:latin typeface="Berlin Sans FB" panose="020E0602020502020306" pitchFamily="34" charset="0"/>
              </a:rPr>
              <a:t>HANDS UP!</a:t>
            </a:r>
          </a:p>
        </p:txBody>
      </p:sp>
      <p:pic>
        <p:nvPicPr>
          <p:cNvPr id="3" name="Picture 2">
            <a:extLst>
              <a:ext uri="{FF2B5EF4-FFF2-40B4-BE49-F238E27FC236}">
                <a16:creationId xmlns:a16="http://schemas.microsoft.com/office/drawing/2014/main" id="{C6184AB2-79D0-4C30-8EC6-F39D378C110E}"/>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1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MEET LEE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8B1C75A1-FBBE-42D3-B371-C5C80B4AAEFF}"/>
              </a:ext>
            </a:extLst>
          </p:cNvPr>
          <p:cNvSpPr txBox="1">
            <a:spLocks/>
          </p:cNvSpPr>
          <p:nvPr/>
        </p:nvSpPr>
        <p:spPr>
          <a:xfrm>
            <a:off x="6438899" y="2456178"/>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you think of Lee?</a:t>
            </a:r>
          </a:p>
        </p:txBody>
      </p:sp>
      <p:pic>
        <p:nvPicPr>
          <p:cNvPr id="6" name="Picture 2">
            <a:extLst>
              <a:ext uri="{FF2B5EF4-FFF2-40B4-BE49-F238E27FC236}">
                <a16:creationId xmlns:a16="http://schemas.microsoft.com/office/drawing/2014/main" id="{1BEC365D-E07B-43A8-91EE-4213C624C6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8" r="13149" b="2301"/>
          <a:stretch/>
        </p:blipFill>
        <p:spPr bwMode="auto">
          <a:xfrm>
            <a:off x="871629" y="2361521"/>
            <a:ext cx="5224371" cy="382564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4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MEET LEE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B1128DE4-206E-4363-9BE3-DA8A61A2CA08}"/>
              </a:ext>
            </a:extLst>
          </p:cNvPr>
          <p:cNvSpPr txBox="1">
            <a:spLocks/>
          </p:cNvSpPr>
          <p:nvPr/>
        </p:nvSpPr>
        <p:spPr>
          <a:xfrm>
            <a:off x="6438899" y="2456178"/>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you think of Lee?</a:t>
            </a:r>
          </a:p>
        </p:txBody>
      </p:sp>
      <p:sp>
        <p:nvSpPr>
          <p:cNvPr id="14" name="Title 1">
            <a:extLst>
              <a:ext uri="{FF2B5EF4-FFF2-40B4-BE49-F238E27FC236}">
                <a16:creationId xmlns:a16="http://schemas.microsoft.com/office/drawing/2014/main" id="{540A55C1-618B-4CD1-BD3F-F5DC440C2732}"/>
              </a:ext>
            </a:extLst>
          </p:cNvPr>
          <p:cNvSpPr txBox="1">
            <a:spLocks/>
          </p:cNvSpPr>
          <p:nvPr/>
        </p:nvSpPr>
        <p:spPr>
          <a:xfrm>
            <a:off x="6438900" y="3591805"/>
            <a:ext cx="4816048" cy="88657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you think about the people he hangs around with?</a:t>
            </a:r>
          </a:p>
        </p:txBody>
      </p:sp>
      <p:pic>
        <p:nvPicPr>
          <p:cNvPr id="6" name="Picture 2">
            <a:extLst>
              <a:ext uri="{FF2B5EF4-FFF2-40B4-BE49-F238E27FC236}">
                <a16:creationId xmlns:a16="http://schemas.microsoft.com/office/drawing/2014/main" id="{740B71EF-3351-4ADD-BA44-7C63546C74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8" r="13149" b="2301"/>
          <a:stretch/>
        </p:blipFill>
        <p:spPr bwMode="auto">
          <a:xfrm>
            <a:off x="871629" y="2361521"/>
            <a:ext cx="5224371" cy="382564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9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MEET LEE</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5B37975A-58DA-4ADD-AA50-CBFD4431696E}"/>
              </a:ext>
            </a:extLst>
          </p:cNvPr>
          <p:cNvSpPr txBox="1">
            <a:spLocks/>
          </p:cNvSpPr>
          <p:nvPr/>
        </p:nvSpPr>
        <p:spPr>
          <a:xfrm>
            <a:off x="6438899" y="2456178"/>
            <a:ext cx="481604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you think of Lee?</a:t>
            </a:r>
          </a:p>
        </p:txBody>
      </p:sp>
      <p:sp>
        <p:nvSpPr>
          <p:cNvPr id="10" name="Title 1">
            <a:extLst>
              <a:ext uri="{FF2B5EF4-FFF2-40B4-BE49-F238E27FC236}">
                <a16:creationId xmlns:a16="http://schemas.microsoft.com/office/drawing/2014/main" id="{2DE475B2-2631-4DA1-A694-DE4FEB00D0AA}"/>
              </a:ext>
            </a:extLst>
          </p:cNvPr>
          <p:cNvSpPr txBox="1">
            <a:spLocks/>
          </p:cNvSpPr>
          <p:nvPr/>
        </p:nvSpPr>
        <p:spPr>
          <a:xfrm>
            <a:off x="6438900" y="3591805"/>
            <a:ext cx="4816048" cy="88657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you think about the people he hangs around with?</a:t>
            </a:r>
          </a:p>
        </p:txBody>
      </p:sp>
      <p:sp>
        <p:nvSpPr>
          <p:cNvPr id="12" name="Title 1">
            <a:extLst>
              <a:ext uri="{FF2B5EF4-FFF2-40B4-BE49-F238E27FC236}">
                <a16:creationId xmlns:a16="http://schemas.microsoft.com/office/drawing/2014/main" id="{5E888884-804B-4C03-BBBF-73141702C2B4}"/>
              </a:ext>
            </a:extLst>
          </p:cNvPr>
          <p:cNvSpPr txBox="1">
            <a:spLocks/>
          </p:cNvSpPr>
          <p:nvPr/>
        </p:nvSpPr>
        <p:spPr>
          <a:xfrm>
            <a:off x="6438899" y="4887620"/>
            <a:ext cx="4816048" cy="88657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Why does Lee hang around with them?</a:t>
            </a:r>
          </a:p>
        </p:txBody>
      </p:sp>
      <p:pic>
        <p:nvPicPr>
          <p:cNvPr id="6" name="Picture 2">
            <a:extLst>
              <a:ext uri="{FF2B5EF4-FFF2-40B4-BE49-F238E27FC236}">
                <a16:creationId xmlns:a16="http://schemas.microsoft.com/office/drawing/2014/main" id="{B60D49DA-9505-4AD4-93F3-52F97FCAA3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8" r="13149" b="2301"/>
          <a:stretch/>
        </p:blipFill>
        <p:spPr bwMode="auto">
          <a:xfrm>
            <a:off x="871629" y="2361521"/>
            <a:ext cx="5224371" cy="382564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4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2052" name="Picture 4">
            <a:extLst>
              <a:ext uri="{FF2B5EF4-FFF2-40B4-BE49-F238E27FC236}">
                <a16:creationId xmlns:a16="http://schemas.microsoft.com/office/drawing/2014/main" id="{2E23F068-0AF5-43ED-85BB-CCF1523C58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564D43EB-15DA-4737-B5ED-5498E334D1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69FF592-F49D-476A-B7A6-5F3CA9362C42}"/>
              </a:ext>
            </a:extLst>
          </p:cNvPr>
          <p:cNvSpPr txBox="1">
            <a:spLocks/>
          </p:cNvSpPr>
          <p:nvPr/>
        </p:nvSpPr>
        <p:spPr>
          <a:xfrm>
            <a:off x="838198" y="2280045"/>
            <a:ext cx="3878946"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Do you feel safe in a big crowd?</a:t>
            </a:r>
          </a:p>
        </p:txBody>
      </p:sp>
    </p:spTree>
    <p:extLst>
      <p:ext uri="{BB962C8B-B14F-4D97-AF65-F5344CB8AC3E}">
        <p14:creationId xmlns:p14="http://schemas.microsoft.com/office/powerpoint/2010/main" val="352307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E4D046C6-9116-4BE9-B3D4-8AA6AAEC52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1AA5F28-FFC6-423C-81DD-216B9937BBA9}"/>
              </a:ext>
            </a:extLst>
          </p:cNvPr>
          <p:cNvSpPr txBox="1">
            <a:spLocks/>
          </p:cNvSpPr>
          <p:nvPr/>
        </p:nvSpPr>
        <p:spPr>
          <a:xfrm>
            <a:off x="838198" y="2280045"/>
            <a:ext cx="3878946"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Do you feel safe in a big crowd?</a:t>
            </a:r>
          </a:p>
        </p:txBody>
      </p:sp>
      <p:sp>
        <p:nvSpPr>
          <p:cNvPr id="9" name="Title 1">
            <a:extLst>
              <a:ext uri="{FF2B5EF4-FFF2-40B4-BE49-F238E27FC236}">
                <a16:creationId xmlns:a16="http://schemas.microsoft.com/office/drawing/2014/main" id="{C6A97B54-A866-44B7-BB21-D3FD2EBA0A90}"/>
              </a:ext>
            </a:extLst>
          </p:cNvPr>
          <p:cNvSpPr txBox="1">
            <a:spLocks/>
          </p:cNvSpPr>
          <p:nvPr/>
        </p:nvSpPr>
        <p:spPr>
          <a:xfrm>
            <a:off x="838198" y="3531547"/>
            <a:ext cx="3878946" cy="96797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Was Lee more or less likely to get in trouble?</a:t>
            </a:r>
          </a:p>
        </p:txBody>
      </p:sp>
    </p:spTree>
    <p:extLst>
      <p:ext uri="{BB962C8B-B14F-4D97-AF65-F5344CB8AC3E}">
        <p14:creationId xmlns:p14="http://schemas.microsoft.com/office/powerpoint/2010/main" val="374955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WRONG CROWDS</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EAD23F94-91E7-4410-90B3-1EAA9E09E120}"/>
              </a:ext>
            </a:extLst>
          </p:cNvPr>
          <p:cNvSpPr txBox="1">
            <a:spLocks/>
          </p:cNvSpPr>
          <p:nvPr/>
        </p:nvSpPr>
        <p:spPr>
          <a:xfrm>
            <a:off x="838198" y="2280045"/>
            <a:ext cx="3878946" cy="870566"/>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Do you feel safe in a big crowd?</a:t>
            </a:r>
          </a:p>
        </p:txBody>
      </p:sp>
      <p:sp>
        <p:nvSpPr>
          <p:cNvPr id="10" name="Title 1">
            <a:extLst>
              <a:ext uri="{FF2B5EF4-FFF2-40B4-BE49-F238E27FC236}">
                <a16:creationId xmlns:a16="http://schemas.microsoft.com/office/drawing/2014/main" id="{34B9D2BF-9DC9-48B0-A01A-98C20C2F30A2}"/>
              </a:ext>
            </a:extLst>
          </p:cNvPr>
          <p:cNvSpPr txBox="1">
            <a:spLocks/>
          </p:cNvSpPr>
          <p:nvPr/>
        </p:nvSpPr>
        <p:spPr>
          <a:xfrm>
            <a:off x="838198" y="3531547"/>
            <a:ext cx="3878946" cy="96797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Was Lee more or less likely to get in trouble?</a:t>
            </a:r>
          </a:p>
        </p:txBody>
      </p:sp>
      <p:sp>
        <p:nvSpPr>
          <p:cNvPr id="12" name="Title 1">
            <a:extLst>
              <a:ext uri="{FF2B5EF4-FFF2-40B4-BE49-F238E27FC236}">
                <a16:creationId xmlns:a16="http://schemas.microsoft.com/office/drawing/2014/main" id="{F7AF9EDC-B946-4982-ADD2-43641A47ADC8}"/>
              </a:ext>
            </a:extLst>
          </p:cNvPr>
          <p:cNvSpPr txBox="1">
            <a:spLocks/>
          </p:cNvSpPr>
          <p:nvPr/>
        </p:nvSpPr>
        <p:spPr>
          <a:xfrm>
            <a:off x="838197" y="4837153"/>
            <a:ext cx="3878947" cy="140220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What's the difference between a big crowd at an organised event?</a:t>
            </a:r>
          </a:p>
        </p:txBody>
      </p:sp>
      <p:pic>
        <p:nvPicPr>
          <p:cNvPr id="6" name="Picture 4">
            <a:extLst>
              <a:ext uri="{FF2B5EF4-FFF2-40B4-BE49-F238E27FC236}">
                <a16:creationId xmlns:a16="http://schemas.microsoft.com/office/drawing/2014/main" id="{F816DB21-8738-4C3A-A57F-D6B7FA3849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8" r="12055"/>
          <a:stretch/>
        </p:blipFill>
        <p:spPr bwMode="auto">
          <a:xfrm>
            <a:off x="5675086" y="2427513"/>
            <a:ext cx="5678714" cy="37645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9901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2619</Words>
  <Application>Microsoft Office PowerPoint</Application>
  <PresentationFormat>Widescreen</PresentationFormat>
  <Paragraphs>337</Paragraphs>
  <Slides>25</Slides>
  <Notes>25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Berlin Sans FB</vt:lpstr>
      <vt:lpstr>Berlin Sans FB Demi</vt:lpstr>
      <vt:lpstr>Calibri</vt:lpstr>
      <vt:lpstr>Modern Love</vt:lpstr>
      <vt:lpstr>Symbol</vt:lpstr>
      <vt:lpstr>The Hand</vt:lpstr>
      <vt:lpstr>verdana</vt:lpstr>
      <vt:lpstr>verdana</vt:lpstr>
      <vt:lpstr>SketchyVTI</vt:lpstr>
      <vt:lpstr>PowerPoint Presentation</vt:lpstr>
      <vt:lpstr>PART 1: MEET LEE</vt:lpstr>
      <vt:lpstr>PART 1: MEET LEE</vt:lpstr>
      <vt:lpstr>PART 1: MEET LEE</vt:lpstr>
      <vt:lpstr>PART 1: MEET LEE</vt:lpstr>
      <vt:lpstr>PART 2: WRONG CROWDS </vt:lpstr>
      <vt:lpstr>PART 2: WRONG CROWDS</vt:lpstr>
      <vt:lpstr>PART 2: WRONG CROWDS</vt:lpstr>
      <vt:lpstr>PART 2: WRONG CROWDS</vt:lpstr>
      <vt:lpstr>PART 2: WRONG CROWDS</vt:lpstr>
      <vt:lpstr>PART 2: WRONG CROWDS</vt:lpstr>
      <vt:lpstr>PART 3: FIREWORKS</vt:lpstr>
      <vt:lpstr>PART 3: FIREWORKS</vt:lpstr>
      <vt:lpstr>PART 3: FIREWORKS</vt:lpstr>
      <vt:lpstr>PART 3: FIREWORKS</vt:lpstr>
      <vt:lpstr>PART 4: UNDER PRESSURE</vt:lpstr>
      <vt:lpstr>PART 4: UNDER PRESSURE</vt:lpstr>
      <vt:lpstr>PART 4: UNDER PRESSURE</vt:lpstr>
      <vt:lpstr>PART 4: UNDER PRESSURE</vt:lpstr>
      <vt:lpstr>PART 5: BAD INFLUENCE</vt:lpstr>
      <vt:lpstr>PART 5: BAD INFLUENCE</vt:lpstr>
      <vt:lpstr>PART 5: BAD INFLUENCE</vt:lpstr>
      <vt:lpstr>PART 5: BAD INFLUENCE</vt:lpstr>
      <vt:lpstr>PART 6: BONFIRE NIGHT</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Ollie Robinson</dc:creator>
  <cp:lastModifiedBy>Amy Kot</cp:lastModifiedBy>
  <cp:revision>182</cp:revision>
  <dcterms:created xsi:type="dcterms:W3CDTF">2020-07-29T11:51:02Z</dcterms:created>
  <dcterms:modified xsi:type="dcterms:W3CDTF">2022-09-13T12:42:22Z</dcterms:modified>
</cp:coreProperties>
</file>