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56" r:id="rId2"/>
    <p:sldId id="344" r:id="rId3"/>
    <p:sldId id="257" r:id="rId4"/>
    <p:sldId id="304" r:id="rId5"/>
    <p:sldId id="327" r:id="rId6"/>
    <p:sldId id="328" r:id="rId7"/>
    <p:sldId id="329" r:id="rId8"/>
    <p:sldId id="307" r:id="rId9"/>
    <p:sldId id="330" r:id="rId10"/>
    <p:sldId id="331" r:id="rId11"/>
    <p:sldId id="332" r:id="rId12"/>
    <p:sldId id="333" r:id="rId13"/>
    <p:sldId id="313" r:id="rId14"/>
    <p:sldId id="334" r:id="rId15"/>
    <p:sldId id="335" r:id="rId16"/>
    <p:sldId id="336" r:id="rId17"/>
    <p:sldId id="337" r:id="rId18"/>
    <p:sldId id="317" r:id="rId19"/>
    <p:sldId id="338" r:id="rId20"/>
    <p:sldId id="339" r:id="rId21"/>
    <p:sldId id="340" r:id="rId22"/>
    <p:sldId id="345" r:id="rId23"/>
    <p:sldId id="341" r:id="rId24"/>
    <p:sldId id="342" r:id="rId25"/>
    <p:sldId id="343"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EFF"/>
    <a:srgbClr val="F47128"/>
    <a:srgbClr val="EF7C25"/>
    <a:srgbClr val="E95E33"/>
    <a:srgbClr val="FFC969"/>
    <a:srgbClr val="AD3809"/>
    <a:srgbClr val="FFA62F"/>
    <a:srgbClr val="EEFF11"/>
    <a:srgbClr val="C00000"/>
    <a:srgbClr val="C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5464" autoAdjust="0"/>
  </p:normalViewPr>
  <p:slideViewPr>
    <p:cSldViewPr snapToGrid="0">
      <p:cViewPr varScale="1">
        <p:scale>
          <a:sx n="48" d="100"/>
          <a:sy n="48" d="100"/>
        </p:scale>
        <p:origin x="2042" y="29"/>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18A0-6E5D-4647-BE3E-EA0EC2EE99A3}"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2D6B2-37C1-4704-95EA-BA72574D1ADF}" type="slidenum">
              <a:rPr lang="en-GB" smtClean="0"/>
              <a:t>‹#›</a:t>
            </a:fld>
            <a:endParaRPr lang="en-GB"/>
          </a:p>
        </p:txBody>
      </p:sp>
    </p:spTree>
    <p:extLst>
      <p:ext uri="{BB962C8B-B14F-4D97-AF65-F5344CB8AC3E}">
        <p14:creationId xmlns:p14="http://schemas.microsoft.com/office/powerpoint/2010/main" val="29068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yorksfire.gov.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WEST YORKSHIRE FIRE AND RESCUE SERVICE SESSION 3: CONSEQUENCES</a:t>
            </a:r>
          </a:p>
          <a:p>
            <a:endParaRPr lang="en-GB" u="sng" dirty="0">
              <a:solidFill>
                <a:srgbClr val="FF0000"/>
              </a:solidFill>
            </a:endParaRPr>
          </a:p>
          <a:p>
            <a:r>
              <a:rPr lang="en-GB" u="sng" dirty="0">
                <a:solidFill>
                  <a:srgbClr val="FF0000"/>
                </a:solidFill>
              </a:rPr>
              <a:t>SESSION OBJECTIVES:</a:t>
            </a:r>
          </a:p>
          <a:p>
            <a:endParaRPr lang="en-GB" u="sng" dirty="0">
              <a:solidFill>
                <a:srgbClr val="FF0000"/>
              </a:solidFill>
            </a:endParaRPr>
          </a:p>
          <a:p>
            <a:pPr marL="342900" lvl="0" indent="-342900">
              <a:buFont typeface="Symbol" panose="05050102010706020507" pitchFamily="18" charset="2"/>
              <a:buChar char=""/>
            </a:pPr>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understand that they cannot rely on anonymity when part of a large group. </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understand how being seen as a positive member of society can be part of their self-identity. </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have a perception of firefighters as positive and relatable.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indent="0" algn="l">
              <a:buFont typeface="Arial" panose="020B0604020202020204" pitchFamily="34" charset="0"/>
              <a:buNone/>
            </a:pPr>
            <a:endParaRPr lang="en-GB" dirty="0">
              <a:solidFill>
                <a:srgbClr val="FF0000"/>
              </a:solidFill>
            </a:endParaRPr>
          </a:p>
          <a:p>
            <a:r>
              <a:rPr lang="en-GB" u="sng" dirty="0">
                <a:solidFill>
                  <a:srgbClr val="FF0000"/>
                </a:solidFill>
              </a:rPr>
              <a:t>SESSION OVERVIEW:</a:t>
            </a:r>
          </a:p>
          <a:p>
            <a:endParaRPr lang="en-GB" dirty="0">
              <a:solidFill>
                <a:srgbClr val="FF0000"/>
              </a:solidFill>
            </a:endParaRPr>
          </a:p>
          <a:p>
            <a:r>
              <a:rPr lang="en-GB" sz="1800" dirty="0">
                <a:effectLst/>
                <a:latin typeface="Verdana" panose="020B0604030504040204" pitchFamily="34" charset="0"/>
                <a:ea typeface="Calibri" panose="020F0502020204030204" pitchFamily="34" charset="0"/>
                <a:cs typeface="Arial" panose="020B0604020202020204" pitchFamily="34" charset="0"/>
              </a:rPr>
              <a:t>The congregation of young people in large groups on Bonfire night is a yearly occurrence that causes chaos for law enforcement and the fire service. Often many of the young people within these groups act in a way they usually wouldn’t but do so because of the perceived safety within the crowd. However, this is not the case, and following the workshop students will understand the fragility of anonymity within groups and will realise that this cannot be relied on. Furthermore, students will reflect on their identity within their community, and will realise it is much more productive and beneficial to not be part of the crowd which causes problems on Bonfire night. </a:t>
            </a:r>
          </a:p>
          <a:p>
            <a:endParaRPr lang="en-GB" u="sng" dirty="0">
              <a:solidFill>
                <a:srgbClr val="FF0000"/>
              </a:solidFill>
            </a:endParaRPr>
          </a:p>
          <a:p>
            <a:r>
              <a:rPr lang="en-GB" u="sng" dirty="0">
                <a:solidFill>
                  <a:srgbClr val="FF0000"/>
                </a:solidFill>
              </a:rPr>
              <a:t>FILM SYNOPSIS: REMEMBER, REMEMBER...</a:t>
            </a:r>
          </a:p>
          <a:p>
            <a:r>
              <a:rPr lang="en-GB" u="sng" dirty="0">
                <a:solidFill>
                  <a:srgbClr val="FF0000"/>
                </a:solidFill>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In this film, we watch as Zara tells us her perspective of an incident that happened on bonfire night when she was with her friends, that affected all lives. This punchy, sometimes funny, sometimes hard-hitting account, using animation to paint a picture of the potential consequences of being at the wrong place, at the wrong time on bonfire night! </a:t>
            </a:r>
          </a:p>
          <a:p>
            <a:endParaRPr lang="en-GB" sz="1000" dirty="0">
              <a:effectLst/>
              <a:latin typeface="Verdana" panose="020B0604030504040204" pitchFamily="34" charset="0"/>
              <a:ea typeface="Calibri" panose="020F0502020204030204" pitchFamily="34" charset="0"/>
              <a:cs typeface="Arial" panose="020B0604020202020204" pitchFamily="34" charset="0"/>
            </a:endParaRPr>
          </a:p>
          <a:p>
            <a:r>
              <a:rPr lang="en-GB" sz="10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000" u="sng" dirty="0">
              <a:effectLst/>
              <a:latin typeface="Verdana" panose="020B0604030504040204" pitchFamily="34" charset="0"/>
              <a:ea typeface="Calibri" panose="020F0502020204030204" pitchFamily="34" charset="0"/>
              <a:cs typeface="Arial" panose="020B0604020202020204" pitchFamily="34" charset="0"/>
            </a:endParaRPr>
          </a:p>
          <a:p>
            <a:r>
              <a:rPr lang="en-GB" sz="1000" u="none" dirty="0">
                <a:effectLst/>
                <a:latin typeface="Verdana" panose="020B0604030504040204" pitchFamily="34" charset="0"/>
                <a:ea typeface="Calibri" panose="020F0502020204030204" pitchFamily="34" charset="0"/>
                <a:cs typeface="Arial" panose="020B0604020202020204" pitchFamily="34" charset="0"/>
              </a:rPr>
              <a:t>Please follow the link below to access a greater range of resources provided by the West Yorkshire Fire and Rescue Service surrounding teaching students about Bonfire night and Mischief night:</a:t>
            </a:r>
          </a:p>
          <a:p>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r>
              <a:rPr lang="en-GB" dirty="0">
                <a:hlinkClick r:id="rId3"/>
              </a:rPr>
              <a:t>https://www.westyorksfire.gov.uk/</a:t>
            </a:r>
            <a:endParaRPr lang="en-GB" dirty="0"/>
          </a:p>
          <a:p>
            <a:endParaRPr lang="en-GB" sz="1000" u="none"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a:t>
            </a:fld>
            <a:endParaRPr lang="en-GB"/>
          </a:p>
        </p:txBody>
      </p:sp>
    </p:spTree>
    <p:extLst>
      <p:ext uri="{BB962C8B-B14F-4D97-AF65-F5344CB8AC3E}">
        <p14:creationId xmlns:p14="http://schemas.microsoft.com/office/powerpoint/2010/main" val="310261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Do the students think they are accountable for their actions when part of a big group?</a:t>
            </a:r>
          </a:p>
          <a:p>
            <a:pPr marL="285750" lvl="0" indent="-285750">
              <a:buFont typeface="Arial" panose="020B0604020202020204" pitchFamily="34" charset="0"/>
              <a:buChar char="•"/>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Why might some people feel they can misbehave in a group?</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students feel anonymous when in a group?</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10</a:t>
            </a:fld>
            <a:endParaRPr lang="en-GB"/>
          </a:p>
        </p:txBody>
      </p:sp>
    </p:spTree>
    <p:extLst>
      <p:ext uri="{BB962C8B-B14F-4D97-AF65-F5344CB8AC3E}">
        <p14:creationId xmlns:p14="http://schemas.microsoft.com/office/powerpoint/2010/main" val="172701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Do students think people can get carried away when in a big group?</a:t>
            </a:r>
          </a:p>
          <a:p>
            <a:pPr marL="285750" lvl="0" indent="-285750">
              <a:buFont typeface="Arial" panose="020B0604020202020204" pitchFamily="34" charset="0"/>
              <a:buChar char="•"/>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Why?</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Does a big group pressure you into behaving in a wrong way?</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feel more confident than you usually would in a big group, and therefore are more likely to do something you shouldn’t?</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11</a:t>
            </a:fld>
            <a:endParaRPr lang="en-GB"/>
          </a:p>
        </p:txBody>
      </p:sp>
    </p:spTree>
    <p:extLst>
      <p:ext uri="{BB962C8B-B14F-4D97-AF65-F5344CB8AC3E}">
        <p14:creationId xmlns:p14="http://schemas.microsoft.com/office/powerpoint/2010/main" val="242695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effectLst/>
                <a:latin typeface="Verdana" panose="020B0604030504040204" pitchFamily="34" charset="0"/>
                <a:ea typeface="Calibri" panose="020F0502020204030204" pitchFamily="34" charset="0"/>
                <a:cs typeface="Arial" panose="020B0604020202020204" pitchFamily="34" charset="0"/>
              </a:rPr>
              <a:t>Following this, </a:t>
            </a:r>
            <a:r>
              <a:rPr lang="en-GB" sz="1800" i="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get students to quickly write down what they think some of the consequences would be on their personal lives, of getting caught doing something illegal on Bonfire night.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Afterwards, get students to feedback some of these consequences, before asking the following about the film: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you think Lee could get in trouble with the law by being part of the big group, despite not doing anything personally?</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Lee wasn’t arrested on the night, do you still think he could get in trouble with the law in the future?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Conclude this section by explaining to students that even by being part of a group that does something unlawful, you can be guilty by association, and receive the same consequences as the individual.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Explain to students that all of us feel safer in a group – herd mentality is a natural instinct – but in actual fact, with the advances in technology (include facial recognition), the risk of you getting caught are astronomically higher than they have ever been before – and even 6 months after the last Bonfire night, police are still arresting people who congregate in groups performing illegal and anti-social behaviour. </a:t>
            </a: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12</a:t>
            </a:fld>
            <a:endParaRPr lang="en-GB"/>
          </a:p>
        </p:txBody>
      </p:sp>
    </p:spTree>
    <p:extLst>
      <p:ext uri="{BB962C8B-B14F-4D97-AF65-F5344CB8AC3E}">
        <p14:creationId xmlns:p14="http://schemas.microsoft.com/office/powerpoint/2010/main" val="130316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3:</a:t>
            </a:r>
          </a:p>
          <a:p>
            <a:endParaRPr lang="en-GB" sz="2800" dirty="0"/>
          </a:p>
          <a:p>
            <a:r>
              <a:rPr lang="en-GB" sz="2800" u="sng" dirty="0"/>
              <a:t>GROUP DISCUSSION (Approx. 10 mins)</a:t>
            </a:r>
          </a:p>
          <a:p>
            <a:endParaRPr lang="en-GB" sz="2800" dirty="0"/>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In pairs, or individually, gets students to first write down people they look up to and respect, examples include: </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Their parents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Their extended family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Celebrities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People in their local community </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13</a:t>
            </a:fld>
            <a:endParaRPr lang="en-GB"/>
          </a:p>
        </p:txBody>
      </p:sp>
    </p:spTree>
    <p:extLst>
      <p:ext uri="{BB962C8B-B14F-4D97-AF65-F5344CB8AC3E}">
        <p14:creationId xmlns:p14="http://schemas.microsoft.com/office/powerpoint/2010/main" val="1601448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Get students to discuss how these “idols” behave: </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How are they seen in the local community?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are some of their positive characteristics?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Why do students perceive these people as “idols”?</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14</a:t>
            </a:fld>
            <a:endParaRPr lang="en-GB"/>
          </a:p>
        </p:txBody>
      </p:sp>
    </p:spTree>
    <p:extLst>
      <p:ext uri="{BB962C8B-B14F-4D97-AF65-F5344CB8AC3E}">
        <p14:creationId xmlns:p14="http://schemas.microsoft.com/office/powerpoint/2010/main" val="267042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Next, get students to discuss how they behave: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they express similar behaviours?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it important that they express positive behaviours?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being seen as a positive member of their local community something that they want?</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How would their “idols” want them to behave?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Are there times / situations in which they don’t behave in the ways their “idols” would want them to?</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15</a:t>
            </a:fld>
            <a:endParaRPr lang="en-GB"/>
          </a:p>
        </p:txBody>
      </p:sp>
    </p:spTree>
    <p:extLst>
      <p:ext uri="{BB962C8B-B14F-4D97-AF65-F5344CB8AC3E}">
        <p14:creationId xmlns:p14="http://schemas.microsoft.com/office/powerpoint/2010/main" val="76120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Next, get students to discuss how they behave: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they express similar behaviours?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it important that they express positive behaviours?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being seen as a positive member of their local community something that they want?</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16</a:t>
            </a:fld>
            <a:endParaRPr lang="en-GB"/>
          </a:p>
        </p:txBody>
      </p:sp>
    </p:spTree>
    <p:extLst>
      <p:ext uri="{BB962C8B-B14F-4D97-AF65-F5344CB8AC3E}">
        <p14:creationId xmlns:p14="http://schemas.microsoft.com/office/powerpoint/2010/main" val="99005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Finally, ask students to think about how their “idols” would want them to behave:</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Are there times / situations in which they don’t behave in the ways their “idols” would want them to?</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Would they be embarrassed to tell their “idols” how they have acted in some situations?</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they think it is important to be seen in a good way by your “idols”?</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Get students to feedback to the rest of the class. </a:t>
            </a:r>
          </a:p>
          <a:p>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Conclude the discussion by highlighting that all of the “idols” students discussed behave in very similar, positive, ways. Furthermore, all of their “idols” want students to behave in a way that makes them become a positive member of the community. </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There may be times when you find yourself in situations, such as Zara did in the film, which may affect how people perceive you. Consequently, when in these situations, it may be beneficial to ask yourself “would the people I care about, want me to act in the way I am currently doing” – and if the answer is no, the correct decision might be to remove yourself from that situation.</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17</a:t>
            </a:fld>
            <a:endParaRPr lang="en-GB"/>
          </a:p>
        </p:txBody>
      </p:sp>
    </p:spTree>
    <p:extLst>
      <p:ext uri="{BB962C8B-B14F-4D97-AF65-F5344CB8AC3E}">
        <p14:creationId xmlns:p14="http://schemas.microsoft.com/office/powerpoint/2010/main" val="228104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4:</a:t>
            </a:r>
          </a:p>
          <a:p>
            <a:endParaRPr lang="en-GB" sz="2800" dirty="0"/>
          </a:p>
          <a:p>
            <a:r>
              <a:rPr lang="en-GB" sz="2800" u="sng" dirty="0"/>
              <a:t>GROUP DISCUSSION (Approx. 10 mins)</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Firstly, get students to discuss the perception of firefighters within the film, focussing on the following: </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18</a:t>
            </a:fld>
            <a:endParaRPr lang="en-GB"/>
          </a:p>
        </p:txBody>
      </p:sp>
    </p:spTree>
    <p:extLst>
      <p:ext uri="{BB962C8B-B14F-4D97-AF65-F5344CB8AC3E}">
        <p14:creationId xmlns:p14="http://schemas.microsoft.com/office/powerpoint/2010/main" val="145392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Why do you think the Fire Service turned up to the bonfire in the film?</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is their job?</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is their intentions?</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you think they should have turned up?</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could </a:t>
            </a:r>
            <a:r>
              <a:rPr lang="en-GB" sz="1800" i="1" kern="1200">
                <a:solidFill>
                  <a:schemeClr val="tx1"/>
                </a:solidFill>
                <a:effectLst/>
                <a:latin typeface="Verdana" panose="020B0604030504040204" pitchFamily="34" charset="0"/>
                <a:ea typeface="Calibri" panose="020F0502020204030204" pitchFamily="34" charset="0"/>
                <a:cs typeface="Arial" panose="020B0604020202020204" pitchFamily="34" charset="0"/>
              </a:rPr>
              <a:t>/ would </a:t>
            </a: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have happened if they didn’t show up?</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19</a:t>
            </a:fld>
            <a:endParaRPr lang="en-GB"/>
          </a:p>
        </p:txBody>
      </p:sp>
    </p:spTree>
    <p:extLst>
      <p:ext uri="{BB962C8B-B14F-4D97-AF65-F5344CB8AC3E}">
        <p14:creationId xmlns:p14="http://schemas.microsoft.com/office/powerpoint/2010/main" val="28013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800" b="0" u="sng" dirty="0">
                <a:effectLst/>
                <a:latin typeface="Verdana" panose="020B0604030504040204" pitchFamily="34" charset="0"/>
                <a:ea typeface="Calibri" panose="020F0502020204030204" pitchFamily="34" charset="0"/>
                <a:cs typeface="Arial" panose="020B0604020202020204" pitchFamily="34" charset="0"/>
              </a:rPr>
              <a:t>FILM: “REMEMBER, REMEMBER...”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dirty="0">
                <a:solidFill>
                  <a:srgbClr val="222222"/>
                </a:solidFill>
                <a:effectLst/>
                <a:latin typeface="verdana" panose="020B0604030504040204" pitchFamily="34" charset="0"/>
              </a:rPr>
              <a:t>Present the short film to the students before delivering the workshop.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a:t>
            </a:fld>
            <a:endParaRPr lang="en-GB"/>
          </a:p>
        </p:txBody>
      </p:sp>
    </p:spTree>
    <p:extLst>
      <p:ext uri="{BB962C8B-B14F-4D97-AF65-F5344CB8AC3E}">
        <p14:creationId xmlns:p14="http://schemas.microsoft.com/office/powerpoint/2010/main" val="274822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Do you think the Fire Service were in danger of harm?</a:t>
            </a:r>
          </a:p>
          <a:p>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you said no, why not?</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you said yes, explain why?</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Who / what was putting them in danger?</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20</a:t>
            </a:fld>
            <a:endParaRPr lang="en-GB"/>
          </a:p>
        </p:txBody>
      </p:sp>
    </p:spTree>
    <p:extLst>
      <p:ext uri="{BB962C8B-B14F-4D97-AF65-F5344CB8AC3E}">
        <p14:creationId xmlns:p14="http://schemas.microsoft.com/office/powerpoint/2010/main" val="294356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Do you think the way the Fire Service were treated was correct?</a:t>
            </a:r>
          </a:p>
          <a:p>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How were they treated?</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Why were they treated like this?</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it fair that they were treated in this way, when they were trying to keep people safe?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Would you ever treat someone in the Fire Service this way?</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21</a:t>
            </a:fld>
            <a:endParaRPr lang="en-GB"/>
          </a:p>
        </p:txBody>
      </p:sp>
    </p:spTree>
    <p:extLst>
      <p:ext uri="{BB962C8B-B14F-4D97-AF65-F5344CB8AC3E}">
        <p14:creationId xmlns:p14="http://schemas.microsoft.com/office/powerpoint/2010/main" val="1180509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Who is part of the Fire Service?</a:t>
            </a:r>
          </a:p>
          <a:p>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there a specific type of person who joins the fire service?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they are not in uniform, how could you tell someone was in the fire service?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Would / could any of your family be part of the fire service?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you think members of the fire service are people’s brothers / sisters / parents / sons / daughters?</a:t>
            </a:r>
          </a:p>
          <a:p>
            <a:pPr marL="0" lvl="0" indent="0" algn="l" defTabSz="914400" rtl="0" eaLnBrk="1" latinLnBrk="0" hangingPunct="1">
              <a:buFont typeface="Arial" panose="020B0604020202020204" pitchFamily="34" charset="0"/>
              <a:buNone/>
            </a:pPr>
            <a:endParaRPr lang="en-GB" sz="2800" dirty="0">
              <a:effectLst/>
              <a:latin typeface="Verdana" panose="020B0604030504040204" pitchFamily="34" charset="0"/>
              <a:ea typeface="Calibri" panose="020F0502020204030204" pitchFamily="34" charset="0"/>
              <a:cs typeface="Arial" panose="020B0604020202020204" pitchFamily="34" charset="0"/>
            </a:endParaRPr>
          </a:p>
          <a:p>
            <a:pPr marL="0" lvl="0" indent="0" algn="l" defTabSz="914400" rtl="0" eaLnBrk="1" latinLnBrk="0" hangingPunct="1">
              <a:buFont typeface="Arial" panose="020B0604020202020204" pitchFamily="34" charset="0"/>
              <a:buNone/>
            </a:pPr>
            <a:r>
              <a:rPr lang="en-GB" sz="2800" dirty="0">
                <a:effectLst/>
                <a:latin typeface="Verdana" panose="020B0604030504040204" pitchFamily="34" charset="0"/>
                <a:ea typeface="Calibri" panose="020F0502020204030204" pitchFamily="34" charset="0"/>
                <a:cs typeface="Arial" panose="020B0604020202020204" pitchFamily="34" charset="0"/>
              </a:rPr>
              <a:t>At the end of this discussion, explain to students that members of the fire service could be anyone in your community, even people you personally care about. There is no “specific” type of person who joins the fire service, just people who care about the safety of members (including you) of their community. </a:t>
            </a:r>
          </a:p>
          <a:p>
            <a:pPr marL="0" lvl="0" indent="0" algn="l" defTabSz="914400" rtl="0" eaLnBrk="1" latinLnBrk="0" hangingPunct="1">
              <a:buFont typeface="Arial" panose="020B0604020202020204" pitchFamily="34" charset="0"/>
              <a:buNone/>
            </a:pPr>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22</a:t>
            </a:fld>
            <a:endParaRPr lang="en-GB"/>
          </a:p>
        </p:txBody>
      </p:sp>
    </p:spTree>
    <p:extLst>
      <p:ext uri="{BB962C8B-B14F-4D97-AF65-F5344CB8AC3E}">
        <p14:creationId xmlns:p14="http://schemas.microsoft.com/office/powerpoint/2010/main" val="322680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Following this, in pairs, ask students to describe a “perfect Bonfire night” from the perspective of a member of the Fire Service:</a:t>
            </a:r>
          </a:p>
          <a:p>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would this look like?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Would anyone end up in hospital?</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Would people end up arrested?</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Would organised and proper Bonfire nights be cancelled? </a:t>
            </a:r>
          </a:p>
          <a:p>
            <a:pPr marL="285750" lvl="0" indent="-285750" algn="l" defTabSz="914400" rtl="0" eaLnBrk="1" latinLnBrk="0" hangingPunct="1">
              <a:buFont typeface="Arial" panose="020B0604020202020204" pitchFamily="34" charset="0"/>
              <a:buChar char="•"/>
            </a:pPr>
            <a:endPar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Get students to feedback to the class their answers, and why they think that is the case.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Explain to students that a perfect night for a member of the Fire Service is one in which Bonfire nights were controlled and safe, and one in which everyone was out of danger. </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23</a:t>
            </a:fld>
            <a:endParaRPr lang="en-GB"/>
          </a:p>
        </p:txBody>
      </p:sp>
    </p:spTree>
    <p:extLst>
      <p:ext uri="{BB962C8B-B14F-4D97-AF65-F5344CB8AC3E}">
        <p14:creationId xmlns:p14="http://schemas.microsoft.com/office/powerpoint/2010/main" val="136022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 still in pairs, get students to discuss their dream job (try and vary the jobs in which they discuss, i.e. not everyone can be a footballer), asking the following questions: </a:t>
            </a:r>
          </a:p>
          <a:p>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is their dream job?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are some of the responsibilities of this job?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would some of the consequences be of not performing your job correctly?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Could you perform your job correctly if someone / something was intentionally trying to hinder you?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How would you feel if you were put in danger of harm when trying to complete your job?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Conclude the session by explain that the Fire Service’s sole purpose is to keep you safe, and just as many of you discussed when planning your dream job, actions like we saw in the film not only makes their job harder to complete, but also puts them at serious risk.</a:t>
            </a:r>
            <a:endParaRPr lang="en-GB" sz="2800" dirty="0">
              <a:effectLst/>
              <a:latin typeface="Verdana" panose="020B0604030504040204" pitchFamily="34" charset="0"/>
              <a:ea typeface="Calibri" panose="020F0502020204030204" pitchFamily="34" charset="0"/>
              <a:cs typeface="Arial" panose="020B0604020202020204" pitchFamily="34" charset="0"/>
            </a:endParaRP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24</a:t>
            </a:fld>
            <a:endParaRPr lang="en-GB"/>
          </a:p>
        </p:txBody>
      </p:sp>
    </p:spTree>
    <p:extLst>
      <p:ext uri="{BB962C8B-B14F-4D97-AF65-F5344CB8AC3E}">
        <p14:creationId xmlns:p14="http://schemas.microsoft.com/office/powerpoint/2010/main" val="428324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effectLst/>
                <a:latin typeface="Verdana" panose="020B0604030504040204" pitchFamily="34" charset="0"/>
                <a:ea typeface="Calibri" panose="020F0502020204030204" pitchFamily="34" charset="0"/>
                <a:cs typeface="Arial" panose="020B0604020202020204" pitchFamily="34" charset="0"/>
              </a:rPr>
              <a:t>PART 5:</a:t>
            </a:r>
          </a:p>
          <a:p>
            <a:endParaRPr lang="en-GB" sz="2800" u="sng" dirty="0">
              <a:effectLst/>
              <a:latin typeface="Verdana" panose="020B0604030504040204" pitchFamily="34" charset="0"/>
              <a:ea typeface="Calibri" panose="020F0502020204030204" pitchFamily="34" charset="0"/>
              <a:cs typeface="Arial" panose="020B0604020202020204" pitchFamily="34" charset="0"/>
            </a:endParaRPr>
          </a:p>
          <a:p>
            <a:r>
              <a:rPr lang="en-GB" sz="2800" u="sng" dirty="0">
                <a:effectLst/>
                <a:latin typeface="Verdana" panose="020B0604030504040204" pitchFamily="34" charset="0"/>
                <a:ea typeface="Calibri" panose="020F0502020204030204" pitchFamily="34" charset="0"/>
                <a:cs typeface="Arial" panose="020B0604020202020204" pitchFamily="34" charset="0"/>
              </a:rPr>
              <a:t>CLASS DISCUSSION (Approx. 5 mins)</a:t>
            </a:r>
          </a:p>
          <a:p>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Conclude the session by thanking students for their contributions, and re-iterating the following: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Anonymity within groups doesn’t exist in the context of Bonfire night.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Being a positive member of the community is something you should want to be.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Fire fighters are just normal people, trying to keep you safe, and you should remember that before doing something that puts them at risk.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Finally, we all want students to have a fun Bonfire night, at the end of the day, it’s a celebration. We all want students to wake up the day after Bonfire night, with no serious consequences to contend with after behaving in a way that they now regret. </a:t>
            </a:r>
            <a:endParaRPr lang="en-GB" sz="1800" i="1" kern="1200" dirty="0">
              <a:solidFill>
                <a:schemeClr val="tx1"/>
              </a:solidFill>
              <a:effectLst/>
              <a:latin typeface="Verdana" panose="020B0604030504040204" pitchFamily="34" charset="0"/>
              <a:cs typeface="Arial" panose="020B060402020202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25</a:t>
            </a:fld>
            <a:endParaRPr lang="en-GB"/>
          </a:p>
        </p:txBody>
      </p:sp>
    </p:spTree>
    <p:extLst>
      <p:ext uri="{BB962C8B-B14F-4D97-AF65-F5344CB8AC3E}">
        <p14:creationId xmlns:p14="http://schemas.microsoft.com/office/powerpoint/2010/main" val="46848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effectLst/>
                <a:latin typeface="Verdana" panose="020B0604030504040204" pitchFamily="34" charset="0"/>
                <a:ea typeface="Calibri" panose="020F0502020204030204" pitchFamily="34" charset="0"/>
                <a:cs typeface="Arial" panose="020B0604020202020204" pitchFamily="34" charset="0"/>
              </a:rPr>
              <a:t>EVALUATION</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Please access the link below and complete the evaluation for the session, simply asking to the students to raise their hands for their chosen answer, and recording these numbers in the spaces provided:</a:t>
            </a:r>
          </a:p>
          <a:p>
            <a:endParaRPr lang="en-GB" sz="1800" u="none" dirty="0">
              <a:effectLst/>
              <a:latin typeface="Verdana" panose="020B0604030504040204" pitchFamily="34" charset="0"/>
              <a:ea typeface="Calibri" panose="020F0502020204030204" pitchFamily="34" charset="0"/>
              <a:cs typeface="Arial" panose="020B0604020202020204" pitchFamily="34" charset="0"/>
            </a:endParaRPr>
          </a:p>
          <a:p>
            <a:r>
              <a:rPr lang="en-GB" sz="1800" b="1" u="sng" dirty="0">
                <a:effectLst/>
                <a:latin typeface="Verdana" panose="020B0604030504040204" pitchFamily="34" charset="0"/>
                <a:ea typeface="Calibri" panose="020F0502020204030204" pitchFamily="34" charset="0"/>
                <a:cs typeface="Arial" panose="020B0604020202020204" pitchFamily="34" charset="0"/>
              </a:rPr>
              <a:t>https://forms.gle/qf9h37UefXaA5nWM6</a:t>
            </a:r>
          </a:p>
        </p:txBody>
      </p:sp>
      <p:sp>
        <p:nvSpPr>
          <p:cNvPr id="4" name="Slide Number Placeholder 3"/>
          <p:cNvSpPr>
            <a:spLocks noGrp="1"/>
          </p:cNvSpPr>
          <p:nvPr>
            <p:ph type="sldNum" sz="quarter" idx="5"/>
          </p:nvPr>
        </p:nvSpPr>
        <p:spPr/>
        <p:txBody>
          <a:bodyPr/>
          <a:lstStyle/>
          <a:p>
            <a:fld id="{4312D6B2-37C1-4704-95EA-BA72574D1ADF}" type="slidenum">
              <a:rPr lang="en-GB" smtClean="0"/>
              <a:t>26</a:t>
            </a:fld>
            <a:endParaRPr lang="en-GB"/>
          </a:p>
        </p:txBody>
      </p:sp>
    </p:spTree>
    <p:extLst>
      <p:ext uri="{BB962C8B-B14F-4D97-AF65-F5344CB8AC3E}">
        <p14:creationId xmlns:p14="http://schemas.microsoft.com/office/powerpoint/2010/main" val="264892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1:</a:t>
            </a:r>
          </a:p>
          <a:p>
            <a:endParaRPr lang="en-GB" sz="2800" dirty="0"/>
          </a:p>
          <a:p>
            <a:r>
              <a:rPr lang="en-GB" sz="2800" u="sng" dirty="0"/>
              <a:t>CLASS DISCUSSION (Approx. 5 mins)</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Students will analyse the film, discussing some of the key themes, such as: </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3</a:t>
            </a:fld>
            <a:endParaRPr lang="en-GB"/>
          </a:p>
        </p:txBody>
      </p:sp>
    </p:spTree>
    <p:extLst>
      <p:ext uri="{BB962C8B-B14F-4D97-AF65-F5344CB8AC3E}">
        <p14:creationId xmlns:p14="http://schemas.microsoft.com/office/powerpoint/2010/main" val="74012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Why did Lee go to an un-organised Bonfire night, and Zara and Ash say no?</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What were Lee’s reasons for going?</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What were Ash’s and Zara’s reason for saying no?</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Lee’s reasons were valid?</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Lee understood the risk he was taking?</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Whose decision do you think was the ‘normal’ decision? Ash and Zara’s, </a:t>
            </a:r>
            <a:r>
              <a:rPr lang="en-GB" sz="1800" i="1">
                <a:effectLst/>
                <a:latin typeface="Verdana" panose="020B0604030504040204" pitchFamily="34" charset="0"/>
                <a:ea typeface="Calibri" panose="020F0502020204030204" pitchFamily="34" charset="0"/>
                <a:cs typeface="Arial" panose="020B0604020202020204" pitchFamily="34" charset="0"/>
              </a:rPr>
              <a:t>or Lee’s?</a:t>
            </a: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4</a:t>
            </a:fld>
            <a:endParaRPr lang="en-GB"/>
          </a:p>
        </p:txBody>
      </p:sp>
    </p:spTree>
    <p:extLst>
      <p:ext uri="{BB962C8B-B14F-4D97-AF65-F5344CB8AC3E}">
        <p14:creationId xmlns:p14="http://schemas.microsoft.com/office/powerpoint/2010/main" val="224182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Do you think he expected the night to pan out like it did?</a:t>
            </a:r>
          </a:p>
          <a:p>
            <a:pPr marL="0" lvl="0" indent="0">
              <a:buFont typeface="Symbol" panose="05050102010706020507" pitchFamily="18" charset="2"/>
              <a:buNone/>
            </a:pPr>
            <a:endParaRPr lang="en-GB" sz="1800" i="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Did Lee expect the event to end with the police / fire service being called?</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he knew it might have gotten out of hand?</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people go out on Bonfire night with the purpose of creating trouble?</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5</a:t>
            </a:fld>
            <a:endParaRPr lang="en-GB"/>
          </a:p>
        </p:txBody>
      </p:sp>
    </p:spTree>
    <p:extLst>
      <p:ext uri="{BB962C8B-B14F-4D97-AF65-F5344CB8AC3E}">
        <p14:creationId xmlns:p14="http://schemas.microsoft.com/office/powerpoint/2010/main" val="264357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What were some of the warning signs that the event he attended might not be the safest place?</a:t>
            </a:r>
          </a:p>
          <a:p>
            <a:pPr marL="0" lvl="0" indent="0">
              <a:buFont typeface="Symbol" panose="05050102010706020507" pitchFamily="18" charset="2"/>
              <a:buNone/>
            </a:pPr>
            <a:endParaRPr lang="en-GB" sz="1800" i="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This could be, the place it was hosted, who it was hosted by, whether it was organised or not, the “dodgy” characters that were supposed to be there. </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The Bonfire night was a large group of young people, with no adults around. </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The event was un-organised, with no safety procedures put in place. </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6</a:t>
            </a:fld>
            <a:endParaRPr lang="en-GB"/>
          </a:p>
        </p:txBody>
      </p:sp>
    </p:spTree>
    <p:extLst>
      <p:ext uri="{BB962C8B-B14F-4D97-AF65-F5344CB8AC3E}">
        <p14:creationId xmlns:p14="http://schemas.microsoft.com/office/powerpoint/2010/main" val="198647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Do you think Lee regretted his decision to attend?</a:t>
            </a:r>
          </a:p>
          <a:p>
            <a:pPr marL="0" lvl="0" indent="0">
              <a:buFont typeface="Symbol" panose="05050102010706020507" pitchFamily="18" charset="2"/>
              <a:buNone/>
            </a:pPr>
            <a:endParaRPr lang="en-GB" sz="1800" i="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it was a good risk / reward ratio?</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he worries about getting arrested, days / weeks / even months afterwards?</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he even had fun? Or did it all get out of control?</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Ash or Zara regret their decision to go to an organised Bonfire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7</a:t>
            </a:fld>
            <a:endParaRPr lang="en-GB"/>
          </a:p>
        </p:txBody>
      </p:sp>
    </p:spTree>
    <p:extLst>
      <p:ext uri="{BB962C8B-B14F-4D97-AF65-F5344CB8AC3E}">
        <p14:creationId xmlns:p14="http://schemas.microsoft.com/office/powerpoint/2010/main" val="266619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2:</a:t>
            </a:r>
          </a:p>
          <a:p>
            <a:endParaRPr lang="en-GB" sz="2800" dirty="0"/>
          </a:p>
          <a:p>
            <a:r>
              <a:rPr lang="en-GB" sz="2800" u="sng" dirty="0"/>
              <a:t>CLASS DISCUSSION (Approx. 10 mins)</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Lead a discussion regarding anonymity within large groups, focussing on the following:</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8</a:t>
            </a:fld>
            <a:endParaRPr lang="en-GB"/>
          </a:p>
        </p:txBody>
      </p:sp>
    </p:spTree>
    <p:extLst>
      <p:ext uri="{BB962C8B-B14F-4D97-AF65-F5344CB8AC3E}">
        <p14:creationId xmlns:p14="http://schemas.microsoft.com/office/powerpoint/2010/main" val="336529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Ask the students if they feel safer when part of a big groups?</a:t>
            </a:r>
          </a:p>
          <a:p>
            <a:pPr marL="285750" lvl="0" indent="-285750">
              <a:buFont typeface="Arial" panose="020B0604020202020204" pitchFamily="34" charset="0"/>
              <a:buChar char="•"/>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If the answer is yes, discuss some of the reasons why?</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If the answer is no, also ask why they feel this way?</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9</a:t>
            </a:fld>
            <a:endParaRPr lang="en-GB"/>
          </a:p>
        </p:txBody>
      </p:sp>
    </p:spTree>
    <p:extLst>
      <p:ext uri="{BB962C8B-B14F-4D97-AF65-F5344CB8AC3E}">
        <p14:creationId xmlns:p14="http://schemas.microsoft.com/office/powerpoint/2010/main" val="322583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64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98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98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3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05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662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37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732841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55" name="Rectangle 7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iagram&#10;&#10;Description automatically generated">
            <a:extLst>
              <a:ext uri="{FF2B5EF4-FFF2-40B4-BE49-F238E27FC236}">
                <a16:creationId xmlns:a16="http://schemas.microsoft.com/office/drawing/2014/main" id="{55F21D03-0AAD-494E-AFFB-69ACE98AEC23}"/>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t="12294" b="19548"/>
          <a:stretch/>
        </p:blipFill>
        <p:spPr>
          <a:xfrm>
            <a:off x="838201" y="731310"/>
            <a:ext cx="10515600" cy="5395379"/>
          </a:xfrm>
          <a:prstGeom prst="rect">
            <a:avLst/>
          </a:prstGeom>
        </p:spPr>
      </p:pic>
      <p:sp>
        <p:nvSpPr>
          <p:cNvPr id="156"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A65854-DB86-4D15-9B24-E6704BE9EEC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766669" y="867480"/>
            <a:ext cx="1501674" cy="131683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480415E-8256-48BE-A329-E0E38F2CE4C8}"/>
              </a:ext>
            </a:extLst>
          </p:cNvPr>
          <p:cNvPicPr>
            <a:picLocks noChangeAspect="1"/>
          </p:cNvPicPr>
          <p:nvPr/>
        </p:nvPicPr>
        <p:blipFill>
          <a:blip r:embed="rId5"/>
          <a:stretch>
            <a:fillRect/>
          </a:stretch>
        </p:blipFill>
        <p:spPr>
          <a:xfrm>
            <a:off x="1529701" y="2156590"/>
            <a:ext cx="9144793" cy="1426588"/>
          </a:xfrm>
          <a:prstGeom prst="rect">
            <a:avLst/>
          </a:prstGeom>
        </p:spPr>
      </p:pic>
      <p:pic>
        <p:nvPicPr>
          <p:cNvPr id="9" name="Picture 8">
            <a:extLst>
              <a:ext uri="{FF2B5EF4-FFF2-40B4-BE49-F238E27FC236}">
                <a16:creationId xmlns:a16="http://schemas.microsoft.com/office/drawing/2014/main" id="{CD6B7B20-6816-4EE5-9106-0BE2DB3DA498}"/>
              </a:ext>
            </a:extLst>
          </p:cNvPr>
          <p:cNvPicPr/>
          <p:nvPr/>
        </p:nvPicPr>
        <p:blipFill>
          <a:blip r:embed="rId6">
            <a:clrChange>
              <a:clrFrom>
                <a:srgbClr val="EC1C24"/>
              </a:clrFrom>
              <a:clrTo>
                <a:srgbClr val="EC1C24">
                  <a:alpha val="0"/>
                </a:srgbClr>
              </a:clrTo>
            </a:clrChange>
            <a:extLst>
              <a:ext uri="{28A0092B-C50C-407E-A947-70E740481C1C}">
                <a14:useLocalDpi xmlns:a14="http://schemas.microsoft.com/office/drawing/2010/main" val="0"/>
              </a:ext>
            </a:extLst>
          </a:blip>
          <a:srcRect/>
          <a:stretch>
            <a:fillRect/>
          </a:stretch>
        </p:blipFill>
        <p:spPr bwMode="auto">
          <a:xfrm>
            <a:off x="10033840" y="867480"/>
            <a:ext cx="1281308" cy="1262082"/>
          </a:xfrm>
          <a:prstGeom prst="rect">
            <a:avLst/>
          </a:prstGeom>
          <a:noFill/>
          <a:ln>
            <a:noFill/>
          </a:ln>
        </p:spPr>
      </p:pic>
      <p:sp>
        <p:nvSpPr>
          <p:cNvPr id="3" name="TextBox 2">
            <a:extLst>
              <a:ext uri="{FF2B5EF4-FFF2-40B4-BE49-F238E27FC236}">
                <a16:creationId xmlns:a16="http://schemas.microsoft.com/office/drawing/2014/main" id="{234B4355-B0AD-4EBE-BAF5-7B8B48FDFB8F}"/>
              </a:ext>
            </a:extLst>
          </p:cNvPr>
          <p:cNvSpPr txBox="1"/>
          <p:nvPr/>
        </p:nvSpPr>
        <p:spPr>
          <a:xfrm>
            <a:off x="2709440" y="3447303"/>
            <a:ext cx="6773121" cy="1107996"/>
          </a:xfrm>
          <a:prstGeom prst="rect">
            <a:avLst/>
          </a:prstGeom>
          <a:noFill/>
        </p:spPr>
        <p:txBody>
          <a:bodyPr wrap="square" rtlCol="0">
            <a:spAutoFit/>
          </a:bodyPr>
          <a:lstStyle/>
          <a:p>
            <a:r>
              <a:rPr lang="en-GB" sz="6600" u="sng" dirty="0">
                <a:ln>
                  <a:solidFill>
                    <a:schemeClr val="tx1"/>
                  </a:solidFill>
                </a:ln>
                <a:solidFill>
                  <a:schemeClr val="bg1"/>
                </a:solidFill>
                <a:latin typeface="Memorial Lane" panose="02000500000000000000" pitchFamily="2" charset="0"/>
              </a:rPr>
              <a:t>SESSION 3: consequences </a:t>
            </a:r>
          </a:p>
        </p:txBody>
      </p:sp>
    </p:spTree>
    <p:extLst>
      <p:ext uri="{BB962C8B-B14F-4D97-AF65-F5344CB8AC3E}">
        <p14:creationId xmlns:p14="http://schemas.microsoft.com/office/powerpoint/2010/main" val="43667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BIG GROUPS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AA9C3440-367B-4C5E-8532-3221F2AC54A4}"/>
              </a:ext>
            </a:extLst>
          </p:cNvPr>
          <p:cNvSpPr txBox="1">
            <a:spLocks/>
          </p:cNvSpPr>
          <p:nvPr/>
        </p:nvSpPr>
        <p:spPr>
          <a:xfrm>
            <a:off x="838200" y="2295087"/>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safer in a group?</a:t>
            </a:r>
          </a:p>
        </p:txBody>
      </p:sp>
      <p:sp>
        <p:nvSpPr>
          <p:cNvPr id="12" name="Title 1">
            <a:extLst>
              <a:ext uri="{FF2B5EF4-FFF2-40B4-BE49-F238E27FC236}">
                <a16:creationId xmlns:a16="http://schemas.microsoft.com/office/drawing/2014/main" id="{5662C492-6974-44D9-AD04-E7A96F4B3952}"/>
              </a:ext>
            </a:extLst>
          </p:cNvPr>
          <p:cNvSpPr txBox="1">
            <a:spLocks/>
          </p:cNvSpPr>
          <p:nvPr/>
        </p:nvSpPr>
        <p:spPr>
          <a:xfrm>
            <a:off x="838200" y="3362968"/>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accountable for your actions?</a:t>
            </a:r>
          </a:p>
        </p:txBody>
      </p:sp>
      <p:pic>
        <p:nvPicPr>
          <p:cNvPr id="9" name="Picture 2">
            <a:extLst>
              <a:ext uri="{FF2B5EF4-FFF2-40B4-BE49-F238E27FC236}">
                <a16:creationId xmlns:a16="http://schemas.microsoft.com/office/drawing/2014/main" id="{F53C5BD6-3045-4ECA-81CF-3BC1E95CAF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35" r="2222"/>
          <a:stretch/>
        </p:blipFill>
        <p:spPr bwMode="auto">
          <a:xfrm>
            <a:off x="6000926" y="2424645"/>
            <a:ext cx="5352874" cy="3544285"/>
          </a:xfrm>
          <a:prstGeom prst="rect">
            <a:avLst/>
          </a:prstGeom>
          <a:solidFill>
            <a:schemeClr val="bg1"/>
          </a:solidFill>
          <a:ln w="19050">
            <a:solidFill>
              <a:schemeClr val="tx1"/>
            </a:solidFill>
          </a:ln>
        </p:spPr>
      </p:pic>
    </p:spTree>
    <p:extLst>
      <p:ext uri="{BB962C8B-B14F-4D97-AF65-F5344CB8AC3E}">
        <p14:creationId xmlns:p14="http://schemas.microsoft.com/office/powerpoint/2010/main" val="50158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BIG GROUPS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1" name="Title 1">
            <a:extLst>
              <a:ext uri="{FF2B5EF4-FFF2-40B4-BE49-F238E27FC236}">
                <a16:creationId xmlns:a16="http://schemas.microsoft.com/office/drawing/2014/main" id="{20FBF80D-8D9A-4277-A0A9-A1363377BFBB}"/>
              </a:ext>
            </a:extLst>
          </p:cNvPr>
          <p:cNvSpPr txBox="1">
            <a:spLocks/>
          </p:cNvSpPr>
          <p:nvPr/>
        </p:nvSpPr>
        <p:spPr>
          <a:xfrm>
            <a:off x="838200" y="2295087"/>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safer in a group?</a:t>
            </a:r>
          </a:p>
        </p:txBody>
      </p:sp>
      <p:sp>
        <p:nvSpPr>
          <p:cNvPr id="13" name="Title 1">
            <a:extLst>
              <a:ext uri="{FF2B5EF4-FFF2-40B4-BE49-F238E27FC236}">
                <a16:creationId xmlns:a16="http://schemas.microsoft.com/office/drawing/2014/main" id="{D195CEFE-164A-4006-91A0-E9BA68BE6688}"/>
              </a:ext>
            </a:extLst>
          </p:cNvPr>
          <p:cNvSpPr txBox="1">
            <a:spLocks/>
          </p:cNvSpPr>
          <p:nvPr/>
        </p:nvSpPr>
        <p:spPr>
          <a:xfrm>
            <a:off x="838200" y="3362968"/>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accountable for your actions?</a:t>
            </a:r>
          </a:p>
        </p:txBody>
      </p:sp>
      <p:sp>
        <p:nvSpPr>
          <p:cNvPr id="15" name="Title 1">
            <a:extLst>
              <a:ext uri="{FF2B5EF4-FFF2-40B4-BE49-F238E27FC236}">
                <a16:creationId xmlns:a16="http://schemas.microsoft.com/office/drawing/2014/main" id="{5C1EFE46-99FC-4BD8-A0A5-7B414DA04396}"/>
              </a:ext>
            </a:extLst>
          </p:cNvPr>
          <p:cNvSpPr txBox="1">
            <a:spLocks/>
          </p:cNvSpPr>
          <p:nvPr/>
        </p:nvSpPr>
        <p:spPr>
          <a:xfrm>
            <a:off x="838200" y="4504705"/>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more confident in a group?</a:t>
            </a:r>
          </a:p>
        </p:txBody>
      </p:sp>
      <p:pic>
        <p:nvPicPr>
          <p:cNvPr id="10" name="Picture 2">
            <a:extLst>
              <a:ext uri="{FF2B5EF4-FFF2-40B4-BE49-F238E27FC236}">
                <a16:creationId xmlns:a16="http://schemas.microsoft.com/office/drawing/2014/main" id="{9D2B27BC-DEE1-4B49-BAB9-654A76C3A6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35" r="2222"/>
          <a:stretch/>
        </p:blipFill>
        <p:spPr bwMode="auto">
          <a:xfrm>
            <a:off x="6000926" y="2424645"/>
            <a:ext cx="5352874" cy="3544285"/>
          </a:xfrm>
          <a:prstGeom prst="rect">
            <a:avLst/>
          </a:prstGeom>
          <a:solidFill>
            <a:schemeClr val="bg1"/>
          </a:solidFill>
          <a:ln w="19050">
            <a:solidFill>
              <a:schemeClr val="tx1"/>
            </a:solidFill>
          </a:ln>
        </p:spPr>
      </p:pic>
    </p:spTree>
    <p:extLst>
      <p:ext uri="{BB962C8B-B14F-4D97-AF65-F5344CB8AC3E}">
        <p14:creationId xmlns:p14="http://schemas.microsoft.com/office/powerpoint/2010/main" val="334448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BIG GROUPS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3E757B0E-A0A8-4194-97D4-E9121E688391}"/>
              </a:ext>
            </a:extLst>
          </p:cNvPr>
          <p:cNvSpPr txBox="1">
            <a:spLocks/>
          </p:cNvSpPr>
          <p:nvPr/>
        </p:nvSpPr>
        <p:spPr>
          <a:xfrm>
            <a:off x="838200" y="2295087"/>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safer in a group?</a:t>
            </a:r>
          </a:p>
        </p:txBody>
      </p:sp>
      <p:sp>
        <p:nvSpPr>
          <p:cNvPr id="4" name="Title 1">
            <a:extLst>
              <a:ext uri="{FF2B5EF4-FFF2-40B4-BE49-F238E27FC236}">
                <a16:creationId xmlns:a16="http://schemas.microsoft.com/office/drawing/2014/main" id="{4A2F54C2-F679-42B5-84A8-E324392A9789}"/>
              </a:ext>
            </a:extLst>
          </p:cNvPr>
          <p:cNvSpPr txBox="1">
            <a:spLocks/>
          </p:cNvSpPr>
          <p:nvPr/>
        </p:nvSpPr>
        <p:spPr>
          <a:xfrm>
            <a:off x="838200" y="3362968"/>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accountable for your actions?</a:t>
            </a:r>
          </a:p>
        </p:txBody>
      </p:sp>
      <p:sp>
        <p:nvSpPr>
          <p:cNvPr id="9" name="Title 1">
            <a:extLst>
              <a:ext uri="{FF2B5EF4-FFF2-40B4-BE49-F238E27FC236}">
                <a16:creationId xmlns:a16="http://schemas.microsoft.com/office/drawing/2014/main" id="{35E62005-E5C7-44D4-A27C-DCE72BC65D80}"/>
              </a:ext>
            </a:extLst>
          </p:cNvPr>
          <p:cNvSpPr txBox="1">
            <a:spLocks/>
          </p:cNvSpPr>
          <p:nvPr/>
        </p:nvSpPr>
        <p:spPr>
          <a:xfrm>
            <a:off x="838200" y="4504705"/>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more confident in a group?</a:t>
            </a:r>
          </a:p>
        </p:txBody>
      </p:sp>
      <p:sp>
        <p:nvSpPr>
          <p:cNvPr id="8" name="Title 1">
            <a:extLst>
              <a:ext uri="{FF2B5EF4-FFF2-40B4-BE49-F238E27FC236}">
                <a16:creationId xmlns:a16="http://schemas.microsoft.com/office/drawing/2014/main" id="{B4F03502-CCB1-4117-8436-471D9B77515A}"/>
              </a:ext>
            </a:extLst>
          </p:cNvPr>
          <p:cNvSpPr txBox="1">
            <a:spLocks/>
          </p:cNvSpPr>
          <p:nvPr/>
        </p:nvSpPr>
        <p:spPr>
          <a:xfrm>
            <a:off x="838200" y="5454815"/>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Consequences</a:t>
            </a:r>
          </a:p>
        </p:txBody>
      </p:sp>
      <p:pic>
        <p:nvPicPr>
          <p:cNvPr id="11" name="Picture 2">
            <a:extLst>
              <a:ext uri="{FF2B5EF4-FFF2-40B4-BE49-F238E27FC236}">
                <a16:creationId xmlns:a16="http://schemas.microsoft.com/office/drawing/2014/main" id="{0CA45B38-E138-4631-9295-1227E936D2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35" r="2222"/>
          <a:stretch/>
        </p:blipFill>
        <p:spPr bwMode="auto">
          <a:xfrm>
            <a:off x="6000926" y="2424645"/>
            <a:ext cx="5352874" cy="3544285"/>
          </a:xfrm>
          <a:prstGeom prst="rect">
            <a:avLst/>
          </a:prstGeom>
          <a:solidFill>
            <a:schemeClr val="bg1"/>
          </a:solidFill>
          <a:ln w="19050">
            <a:solidFill>
              <a:schemeClr val="tx1"/>
            </a:solidFill>
          </a:ln>
        </p:spPr>
      </p:pic>
    </p:spTree>
    <p:extLst>
      <p:ext uri="{BB962C8B-B14F-4D97-AF65-F5344CB8AC3E}">
        <p14:creationId xmlns:p14="http://schemas.microsoft.com/office/powerpoint/2010/main" val="250163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IDOLS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descr="Botman vs Superagent: Dawn of a new future contact centre? | MyCustomer">
            <a:extLst>
              <a:ext uri="{FF2B5EF4-FFF2-40B4-BE49-F238E27FC236}">
                <a16:creationId xmlns:a16="http://schemas.microsoft.com/office/drawing/2014/main" id="{A02996BB-F882-4303-B20D-EE660ECF53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7" t="794" r="23657" b="317"/>
          <a:stretch/>
        </p:blipFill>
        <p:spPr bwMode="auto">
          <a:xfrm>
            <a:off x="3606155" y="2316620"/>
            <a:ext cx="4979690" cy="3927021"/>
          </a:xfrm>
          <a:prstGeom prst="rect">
            <a:avLst/>
          </a:prstGeom>
          <a:solidFill>
            <a:schemeClr val="bg1"/>
          </a:solidFill>
          <a:ln w="19050">
            <a:solidFill>
              <a:schemeClr val="tx1"/>
            </a:solidFill>
          </a:ln>
        </p:spPr>
      </p:pic>
    </p:spTree>
    <p:extLst>
      <p:ext uri="{BB962C8B-B14F-4D97-AF65-F5344CB8AC3E}">
        <p14:creationId xmlns:p14="http://schemas.microsoft.com/office/powerpoint/2010/main" val="34880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IDOLS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descr="Botman vs Superagent: Dawn of a new future contact centre? | MyCustomer">
            <a:extLst>
              <a:ext uri="{FF2B5EF4-FFF2-40B4-BE49-F238E27FC236}">
                <a16:creationId xmlns:a16="http://schemas.microsoft.com/office/drawing/2014/main" id="{D758D69F-4A10-4E23-BB78-57BD187A8D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7" t="794" r="23657" b="317"/>
          <a:stretch/>
        </p:blipFill>
        <p:spPr bwMode="auto">
          <a:xfrm>
            <a:off x="3606155" y="2316620"/>
            <a:ext cx="4979690" cy="3927021"/>
          </a:xfrm>
          <a:prstGeom prst="rect">
            <a:avLst/>
          </a:prstGeom>
          <a:solidFill>
            <a:schemeClr val="bg1"/>
          </a:solidFill>
          <a:ln w="19050">
            <a:solidFill>
              <a:schemeClr val="tx1"/>
            </a:solidFill>
          </a:ln>
        </p:spPr>
      </p:pic>
      <p:sp>
        <p:nvSpPr>
          <p:cNvPr id="9" name="Title 1">
            <a:extLst>
              <a:ext uri="{FF2B5EF4-FFF2-40B4-BE49-F238E27FC236}">
                <a16:creationId xmlns:a16="http://schemas.microsoft.com/office/drawing/2014/main" id="{9119B722-A888-457C-9DBA-68416010F95E}"/>
              </a:ext>
            </a:extLst>
          </p:cNvPr>
          <p:cNvSpPr txBox="1">
            <a:spLocks/>
          </p:cNvSpPr>
          <p:nvPr/>
        </p:nvSpPr>
        <p:spPr>
          <a:xfrm>
            <a:off x="973015" y="3065805"/>
            <a:ext cx="2502877"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do you respect?</a:t>
            </a:r>
          </a:p>
        </p:txBody>
      </p:sp>
    </p:spTree>
    <p:extLst>
      <p:ext uri="{BB962C8B-B14F-4D97-AF65-F5344CB8AC3E}">
        <p14:creationId xmlns:p14="http://schemas.microsoft.com/office/powerpoint/2010/main" val="227277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IDOLS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descr="Botman vs Superagent: Dawn of a new future contact centre? | MyCustomer">
            <a:extLst>
              <a:ext uri="{FF2B5EF4-FFF2-40B4-BE49-F238E27FC236}">
                <a16:creationId xmlns:a16="http://schemas.microsoft.com/office/drawing/2014/main" id="{6F972358-9C16-4368-ACDC-5E987D9C5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7" t="794" r="23657" b="317"/>
          <a:stretch/>
        </p:blipFill>
        <p:spPr bwMode="auto">
          <a:xfrm>
            <a:off x="3606155" y="2316620"/>
            <a:ext cx="4979690" cy="3927021"/>
          </a:xfrm>
          <a:prstGeom prst="rect">
            <a:avLst/>
          </a:prstGeom>
          <a:solidFill>
            <a:schemeClr val="bg1"/>
          </a:solidFill>
          <a:ln w="19050">
            <a:solidFill>
              <a:schemeClr val="tx1"/>
            </a:solidFill>
          </a:ln>
        </p:spPr>
      </p:pic>
      <p:sp>
        <p:nvSpPr>
          <p:cNvPr id="9" name="Title 1">
            <a:extLst>
              <a:ext uri="{FF2B5EF4-FFF2-40B4-BE49-F238E27FC236}">
                <a16:creationId xmlns:a16="http://schemas.microsoft.com/office/drawing/2014/main" id="{61B645F4-2F2D-4384-AD1F-181E8DD45113}"/>
              </a:ext>
            </a:extLst>
          </p:cNvPr>
          <p:cNvSpPr txBox="1">
            <a:spLocks/>
          </p:cNvSpPr>
          <p:nvPr/>
        </p:nvSpPr>
        <p:spPr>
          <a:xfrm>
            <a:off x="838200" y="4462197"/>
            <a:ext cx="2772508" cy="824911"/>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they behave?</a:t>
            </a:r>
          </a:p>
        </p:txBody>
      </p:sp>
      <p:sp>
        <p:nvSpPr>
          <p:cNvPr id="10" name="Title 1">
            <a:extLst>
              <a:ext uri="{FF2B5EF4-FFF2-40B4-BE49-F238E27FC236}">
                <a16:creationId xmlns:a16="http://schemas.microsoft.com/office/drawing/2014/main" id="{2C43F100-EDBF-43F6-B848-62E4B7DA690B}"/>
              </a:ext>
            </a:extLst>
          </p:cNvPr>
          <p:cNvSpPr txBox="1">
            <a:spLocks/>
          </p:cNvSpPr>
          <p:nvPr/>
        </p:nvSpPr>
        <p:spPr>
          <a:xfrm>
            <a:off x="973015" y="3065805"/>
            <a:ext cx="2502877"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do you respect?</a:t>
            </a:r>
          </a:p>
        </p:txBody>
      </p:sp>
    </p:spTree>
    <p:extLst>
      <p:ext uri="{BB962C8B-B14F-4D97-AF65-F5344CB8AC3E}">
        <p14:creationId xmlns:p14="http://schemas.microsoft.com/office/powerpoint/2010/main" val="196953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IDOLS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9" name="Picture 2" descr="Botman vs Superagent: Dawn of a new future contact centre? | MyCustomer">
            <a:extLst>
              <a:ext uri="{FF2B5EF4-FFF2-40B4-BE49-F238E27FC236}">
                <a16:creationId xmlns:a16="http://schemas.microsoft.com/office/drawing/2014/main" id="{B1DF87C9-625E-447B-B465-807D8F9B42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7" t="794" r="23657" b="317"/>
          <a:stretch/>
        </p:blipFill>
        <p:spPr bwMode="auto">
          <a:xfrm>
            <a:off x="3606155" y="2316620"/>
            <a:ext cx="4979690" cy="3927021"/>
          </a:xfrm>
          <a:prstGeom prst="rect">
            <a:avLst/>
          </a:prstGeom>
          <a:solidFill>
            <a:schemeClr val="bg1"/>
          </a:solidFill>
          <a:ln w="19050">
            <a:solidFill>
              <a:schemeClr val="tx1"/>
            </a:solidFill>
          </a:ln>
        </p:spPr>
      </p:pic>
      <p:sp>
        <p:nvSpPr>
          <p:cNvPr id="10" name="Title 1">
            <a:extLst>
              <a:ext uri="{FF2B5EF4-FFF2-40B4-BE49-F238E27FC236}">
                <a16:creationId xmlns:a16="http://schemas.microsoft.com/office/drawing/2014/main" id="{11FF49BB-CA30-44F9-91FB-D8C95F78629F}"/>
              </a:ext>
            </a:extLst>
          </p:cNvPr>
          <p:cNvSpPr txBox="1">
            <a:spLocks/>
          </p:cNvSpPr>
          <p:nvPr/>
        </p:nvSpPr>
        <p:spPr>
          <a:xfrm>
            <a:off x="838200" y="4462197"/>
            <a:ext cx="2772508" cy="824911"/>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they behave?</a:t>
            </a:r>
          </a:p>
        </p:txBody>
      </p:sp>
      <p:sp>
        <p:nvSpPr>
          <p:cNvPr id="11" name="Title 1">
            <a:extLst>
              <a:ext uri="{FF2B5EF4-FFF2-40B4-BE49-F238E27FC236}">
                <a16:creationId xmlns:a16="http://schemas.microsoft.com/office/drawing/2014/main" id="{F8430415-1B75-4376-8D6B-667D81CC4AFB}"/>
              </a:ext>
            </a:extLst>
          </p:cNvPr>
          <p:cNvSpPr txBox="1">
            <a:spLocks/>
          </p:cNvSpPr>
          <p:nvPr/>
        </p:nvSpPr>
        <p:spPr>
          <a:xfrm>
            <a:off x="973015" y="3065805"/>
            <a:ext cx="2502877"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do you respect?</a:t>
            </a:r>
          </a:p>
        </p:txBody>
      </p:sp>
      <p:sp>
        <p:nvSpPr>
          <p:cNvPr id="13" name="Title 1">
            <a:extLst>
              <a:ext uri="{FF2B5EF4-FFF2-40B4-BE49-F238E27FC236}">
                <a16:creationId xmlns:a16="http://schemas.microsoft.com/office/drawing/2014/main" id="{9CDC7172-B1D4-4F72-BE18-22E2EEB8DE90}"/>
              </a:ext>
            </a:extLst>
          </p:cNvPr>
          <p:cNvSpPr txBox="1">
            <a:spLocks/>
          </p:cNvSpPr>
          <p:nvPr/>
        </p:nvSpPr>
        <p:spPr>
          <a:xfrm>
            <a:off x="8581292" y="3065806"/>
            <a:ext cx="277250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you behave?</a:t>
            </a:r>
          </a:p>
        </p:txBody>
      </p:sp>
    </p:spTree>
    <p:extLst>
      <p:ext uri="{BB962C8B-B14F-4D97-AF65-F5344CB8AC3E}">
        <p14:creationId xmlns:p14="http://schemas.microsoft.com/office/powerpoint/2010/main" val="84375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IDOLS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E93AF08C-5BA6-4AC1-9261-8500FEBAC4E9}"/>
              </a:ext>
            </a:extLst>
          </p:cNvPr>
          <p:cNvSpPr txBox="1">
            <a:spLocks/>
          </p:cNvSpPr>
          <p:nvPr/>
        </p:nvSpPr>
        <p:spPr>
          <a:xfrm>
            <a:off x="838200" y="4462197"/>
            <a:ext cx="2772508" cy="824911"/>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they behave?</a:t>
            </a:r>
          </a:p>
        </p:txBody>
      </p:sp>
      <p:sp>
        <p:nvSpPr>
          <p:cNvPr id="9" name="Title 1">
            <a:extLst>
              <a:ext uri="{FF2B5EF4-FFF2-40B4-BE49-F238E27FC236}">
                <a16:creationId xmlns:a16="http://schemas.microsoft.com/office/drawing/2014/main" id="{EACA8815-8931-49E5-AE74-4656195A5D22}"/>
              </a:ext>
            </a:extLst>
          </p:cNvPr>
          <p:cNvSpPr txBox="1">
            <a:spLocks/>
          </p:cNvSpPr>
          <p:nvPr/>
        </p:nvSpPr>
        <p:spPr>
          <a:xfrm>
            <a:off x="973015" y="3065805"/>
            <a:ext cx="2502877"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do you respect?</a:t>
            </a:r>
          </a:p>
        </p:txBody>
      </p:sp>
      <p:sp>
        <p:nvSpPr>
          <p:cNvPr id="6" name="Title 1">
            <a:extLst>
              <a:ext uri="{FF2B5EF4-FFF2-40B4-BE49-F238E27FC236}">
                <a16:creationId xmlns:a16="http://schemas.microsoft.com/office/drawing/2014/main" id="{3C42123F-87AC-48AC-AD03-E4D8345DE12D}"/>
              </a:ext>
            </a:extLst>
          </p:cNvPr>
          <p:cNvSpPr txBox="1">
            <a:spLocks/>
          </p:cNvSpPr>
          <p:nvPr/>
        </p:nvSpPr>
        <p:spPr>
          <a:xfrm>
            <a:off x="8581292" y="3065806"/>
            <a:ext cx="277250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you behave?</a:t>
            </a:r>
          </a:p>
        </p:txBody>
      </p:sp>
      <p:sp>
        <p:nvSpPr>
          <p:cNvPr id="8" name="Title 1">
            <a:extLst>
              <a:ext uri="{FF2B5EF4-FFF2-40B4-BE49-F238E27FC236}">
                <a16:creationId xmlns:a16="http://schemas.microsoft.com/office/drawing/2014/main" id="{29F34FAE-4BE1-40B3-AC90-4E3E8AFFB8D0}"/>
              </a:ext>
            </a:extLst>
          </p:cNvPr>
          <p:cNvSpPr txBox="1">
            <a:spLocks/>
          </p:cNvSpPr>
          <p:nvPr/>
        </p:nvSpPr>
        <p:spPr>
          <a:xfrm>
            <a:off x="8763000" y="4462197"/>
            <a:ext cx="2409092" cy="111737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your idols want you to behave?</a:t>
            </a:r>
          </a:p>
        </p:txBody>
      </p:sp>
      <p:pic>
        <p:nvPicPr>
          <p:cNvPr id="10" name="Picture 2" descr="Botman vs Superagent: Dawn of a new future contact centre? | MyCustomer">
            <a:extLst>
              <a:ext uri="{FF2B5EF4-FFF2-40B4-BE49-F238E27FC236}">
                <a16:creationId xmlns:a16="http://schemas.microsoft.com/office/drawing/2014/main" id="{947430A6-C0B4-4347-978B-E8EF6A7E58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7" t="794" r="23657" b="317"/>
          <a:stretch/>
        </p:blipFill>
        <p:spPr bwMode="auto">
          <a:xfrm>
            <a:off x="3606155" y="2316620"/>
            <a:ext cx="4979690" cy="3927021"/>
          </a:xfrm>
          <a:prstGeom prst="rect">
            <a:avLst/>
          </a:prstGeom>
          <a:solidFill>
            <a:schemeClr val="bg1"/>
          </a:solidFill>
          <a:ln w="19050">
            <a:solidFill>
              <a:schemeClr val="tx1"/>
            </a:solidFill>
          </a:ln>
        </p:spPr>
      </p:pic>
    </p:spTree>
    <p:extLst>
      <p:ext uri="{BB962C8B-B14F-4D97-AF65-F5344CB8AC3E}">
        <p14:creationId xmlns:p14="http://schemas.microsoft.com/office/powerpoint/2010/main" val="253870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descr="It's an unknown quantity' - Greater Manchester firefighters braced for what  could be their busiest Bonfire Night ever - Manchester Evening News">
            <a:extLst>
              <a:ext uri="{FF2B5EF4-FFF2-40B4-BE49-F238E27FC236}">
                <a16:creationId xmlns:a16="http://schemas.microsoft.com/office/drawing/2014/main" id="{6421DA39-9945-456C-ACCD-F65D27D4F7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2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descr="It's an unknown quantity' - Greater Manchester firefighters braced for what  could be their busiest Bonfire Night ever - Manchester Evening News">
            <a:extLst>
              <a:ext uri="{FF2B5EF4-FFF2-40B4-BE49-F238E27FC236}">
                <a16:creationId xmlns:a16="http://schemas.microsoft.com/office/drawing/2014/main" id="{D5CC6BC7-4F37-41C5-B76E-CCAA25C29B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DD1F840-F836-4598-9443-4A7FF79ED4A0}"/>
              </a:ext>
            </a:extLst>
          </p:cNvPr>
          <p:cNvSpPr txBox="1">
            <a:spLocks/>
          </p:cNvSpPr>
          <p:nvPr/>
        </p:nvSpPr>
        <p:spPr>
          <a:xfrm>
            <a:off x="6096000" y="2239492"/>
            <a:ext cx="52578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the Fire Service turn up at Zara’s Bonfire night?</a:t>
            </a:r>
          </a:p>
        </p:txBody>
      </p:sp>
    </p:spTree>
    <p:extLst>
      <p:ext uri="{BB962C8B-B14F-4D97-AF65-F5344CB8AC3E}">
        <p14:creationId xmlns:p14="http://schemas.microsoft.com/office/powerpoint/2010/main" val="47609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REMEMBER, REMEMBER...</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51E737D9-94CD-406F-B39E-1898D2544B76}"/>
              </a:ext>
            </a:extLst>
          </p:cNvPr>
          <p:cNvSpPr txBox="1">
            <a:spLocks/>
          </p:cNvSpPr>
          <p:nvPr/>
        </p:nvSpPr>
        <p:spPr>
          <a:xfrm>
            <a:off x="6573124" y="3547956"/>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Watch the film! </a:t>
            </a:r>
          </a:p>
        </p:txBody>
      </p:sp>
      <p:pic>
        <p:nvPicPr>
          <p:cNvPr id="1026" name="Picture 2">
            <a:extLst>
              <a:ext uri="{FF2B5EF4-FFF2-40B4-BE49-F238E27FC236}">
                <a16:creationId xmlns:a16="http://schemas.microsoft.com/office/drawing/2014/main" id="{255E117F-32C8-4A6B-8141-BF9D661234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0" r="1479"/>
          <a:stretch/>
        </p:blipFill>
        <p:spPr bwMode="auto">
          <a:xfrm>
            <a:off x="838200" y="2409604"/>
            <a:ext cx="5785266" cy="32316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descr="It's an unknown quantity' - Greater Manchester firefighters braced for what  could be their busiest Bonfire Night ever - Manchester Evening News">
            <a:extLst>
              <a:ext uri="{FF2B5EF4-FFF2-40B4-BE49-F238E27FC236}">
                <a16:creationId xmlns:a16="http://schemas.microsoft.com/office/drawing/2014/main" id="{620962CD-B50D-44E9-B71E-FF6BA05D25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B1F2D93-C0AC-4AFA-876C-300F46702BAE}"/>
              </a:ext>
            </a:extLst>
          </p:cNvPr>
          <p:cNvSpPr txBox="1">
            <a:spLocks/>
          </p:cNvSpPr>
          <p:nvPr/>
        </p:nvSpPr>
        <p:spPr>
          <a:xfrm>
            <a:off x="6096000" y="2239492"/>
            <a:ext cx="52578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the Fire Service turn up at Zara’s Bonfire night?</a:t>
            </a:r>
          </a:p>
        </p:txBody>
      </p:sp>
      <p:sp>
        <p:nvSpPr>
          <p:cNvPr id="10" name="Title 1">
            <a:extLst>
              <a:ext uri="{FF2B5EF4-FFF2-40B4-BE49-F238E27FC236}">
                <a16:creationId xmlns:a16="http://schemas.microsoft.com/office/drawing/2014/main" id="{BD638D4E-D990-4D22-931C-74A38C922DF8}"/>
              </a:ext>
            </a:extLst>
          </p:cNvPr>
          <p:cNvSpPr txBox="1">
            <a:spLocks/>
          </p:cNvSpPr>
          <p:nvPr/>
        </p:nvSpPr>
        <p:spPr>
          <a:xfrm>
            <a:off x="6095998" y="3065806"/>
            <a:ext cx="5257801"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Were they in danger of harm?</a:t>
            </a:r>
          </a:p>
        </p:txBody>
      </p:sp>
    </p:spTree>
    <p:extLst>
      <p:ext uri="{BB962C8B-B14F-4D97-AF65-F5344CB8AC3E}">
        <p14:creationId xmlns:p14="http://schemas.microsoft.com/office/powerpoint/2010/main" val="146034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10" name="Picture 2" descr="It's an unknown quantity' - Greater Manchester firefighters braced for what  could be their busiest Bonfire Night ever - Manchester Evening News">
            <a:extLst>
              <a:ext uri="{FF2B5EF4-FFF2-40B4-BE49-F238E27FC236}">
                <a16:creationId xmlns:a16="http://schemas.microsoft.com/office/drawing/2014/main" id="{C18B4C28-7F62-4705-A08F-598EB068A6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8A7BF11E-6CB5-480A-8418-50022C92DD27}"/>
              </a:ext>
            </a:extLst>
          </p:cNvPr>
          <p:cNvSpPr txBox="1">
            <a:spLocks/>
          </p:cNvSpPr>
          <p:nvPr/>
        </p:nvSpPr>
        <p:spPr>
          <a:xfrm>
            <a:off x="6096000" y="2239492"/>
            <a:ext cx="52578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the Fire Service turn up at Zara’s Bonfire night?</a:t>
            </a:r>
          </a:p>
        </p:txBody>
      </p:sp>
      <p:sp>
        <p:nvSpPr>
          <p:cNvPr id="12" name="Title 1">
            <a:extLst>
              <a:ext uri="{FF2B5EF4-FFF2-40B4-BE49-F238E27FC236}">
                <a16:creationId xmlns:a16="http://schemas.microsoft.com/office/drawing/2014/main" id="{8BF3CE0B-DFAA-4168-8107-DD5EBAABBB55}"/>
              </a:ext>
            </a:extLst>
          </p:cNvPr>
          <p:cNvSpPr txBox="1">
            <a:spLocks/>
          </p:cNvSpPr>
          <p:nvPr/>
        </p:nvSpPr>
        <p:spPr>
          <a:xfrm>
            <a:off x="6095998" y="3065806"/>
            <a:ext cx="5257801"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Were they in danger of harm?</a:t>
            </a:r>
          </a:p>
        </p:txBody>
      </p:sp>
      <p:sp>
        <p:nvSpPr>
          <p:cNvPr id="13" name="Title 1">
            <a:extLst>
              <a:ext uri="{FF2B5EF4-FFF2-40B4-BE49-F238E27FC236}">
                <a16:creationId xmlns:a16="http://schemas.microsoft.com/office/drawing/2014/main" id="{27F080E2-0270-4B64-9D10-362A3332AFC9}"/>
              </a:ext>
            </a:extLst>
          </p:cNvPr>
          <p:cNvSpPr txBox="1">
            <a:spLocks/>
          </p:cNvSpPr>
          <p:nvPr/>
        </p:nvSpPr>
        <p:spPr>
          <a:xfrm>
            <a:off x="6095998" y="3830052"/>
            <a:ext cx="5257802" cy="882620"/>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think the way the Fire Service were treated was correct?</a:t>
            </a:r>
          </a:p>
        </p:txBody>
      </p:sp>
    </p:spTree>
    <p:extLst>
      <p:ext uri="{BB962C8B-B14F-4D97-AF65-F5344CB8AC3E}">
        <p14:creationId xmlns:p14="http://schemas.microsoft.com/office/powerpoint/2010/main" val="1827142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12" name="Picture 2" descr="It's an unknown quantity' - Greater Manchester firefighters braced for what  could be their busiest Bonfire Night ever - Manchester Evening News">
            <a:extLst>
              <a:ext uri="{FF2B5EF4-FFF2-40B4-BE49-F238E27FC236}">
                <a16:creationId xmlns:a16="http://schemas.microsoft.com/office/drawing/2014/main" id="{6E77A7E5-F332-42F0-806C-42A98173CE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FB8AE732-9D93-440E-A3D3-B374E6456744}"/>
              </a:ext>
            </a:extLst>
          </p:cNvPr>
          <p:cNvSpPr txBox="1">
            <a:spLocks/>
          </p:cNvSpPr>
          <p:nvPr/>
        </p:nvSpPr>
        <p:spPr>
          <a:xfrm>
            <a:off x="6096000" y="2239492"/>
            <a:ext cx="52578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the Fire Service turn up at Zara’s Bonfire night?</a:t>
            </a:r>
          </a:p>
        </p:txBody>
      </p:sp>
      <p:sp>
        <p:nvSpPr>
          <p:cNvPr id="14" name="Title 1">
            <a:extLst>
              <a:ext uri="{FF2B5EF4-FFF2-40B4-BE49-F238E27FC236}">
                <a16:creationId xmlns:a16="http://schemas.microsoft.com/office/drawing/2014/main" id="{AF183741-B590-4CF7-8E38-EF97D12A724E}"/>
              </a:ext>
            </a:extLst>
          </p:cNvPr>
          <p:cNvSpPr txBox="1">
            <a:spLocks/>
          </p:cNvSpPr>
          <p:nvPr/>
        </p:nvSpPr>
        <p:spPr>
          <a:xfrm>
            <a:off x="6095998" y="3065806"/>
            <a:ext cx="5257801"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Were they in danger of harm?</a:t>
            </a:r>
          </a:p>
        </p:txBody>
      </p:sp>
      <p:sp>
        <p:nvSpPr>
          <p:cNvPr id="15" name="Title 1">
            <a:extLst>
              <a:ext uri="{FF2B5EF4-FFF2-40B4-BE49-F238E27FC236}">
                <a16:creationId xmlns:a16="http://schemas.microsoft.com/office/drawing/2014/main" id="{C290145E-3F4D-44DB-BB65-CA5D977EAAF4}"/>
              </a:ext>
            </a:extLst>
          </p:cNvPr>
          <p:cNvSpPr txBox="1">
            <a:spLocks/>
          </p:cNvSpPr>
          <p:nvPr/>
        </p:nvSpPr>
        <p:spPr>
          <a:xfrm>
            <a:off x="6095998" y="3830052"/>
            <a:ext cx="5257802" cy="882620"/>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think the way the Fire Service were treated was correct?</a:t>
            </a:r>
          </a:p>
        </p:txBody>
      </p:sp>
      <p:sp>
        <p:nvSpPr>
          <p:cNvPr id="16" name="Title 1">
            <a:extLst>
              <a:ext uri="{FF2B5EF4-FFF2-40B4-BE49-F238E27FC236}">
                <a16:creationId xmlns:a16="http://schemas.microsoft.com/office/drawing/2014/main" id="{AD8FCCD2-E3C4-4C37-8F1B-5FC5ADD1C2ED}"/>
              </a:ext>
            </a:extLst>
          </p:cNvPr>
          <p:cNvSpPr txBox="1">
            <a:spLocks/>
          </p:cNvSpPr>
          <p:nvPr/>
        </p:nvSpPr>
        <p:spPr>
          <a:xfrm>
            <a:off x="6095999" y="4760691"/>
            <a:ext cx="5257802" cy="726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Who is part of the Fire Service?</a:t>
            </a:r>
          </a:p>
        </p:txBody>
      </p:sp>
    </p:spTree>
    <p:extLst>
      <p:ext uri="{BB962C8B-B14F-4D97-AF65-F5344CB8AC3E}">
        <p14:creationId xmlns:p14="http://schemas.microsoft.com/office/powerpoint/2010/main" val="416946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E9D59905-0B5C-4C08-A4B4-F1E5CF7E8688}"/>
              </a:ext>
            </a:extLst>
          </p:cNvPr>
          <p:cNvSpPr txBox="1">
            <a:spLocks/>
          </p:cNvSpPr>
          <p:nvPr/>
        </p:nvSpPr>
        <p:spPr>
          <a:xfrm>
            <a:off x="6096000" y="2239492"/>
            <a:ext cx="52578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the Fire Service turn up at Zara’s Bonfire night?</a:t>
            </a:r>
          </a:p>
        </p:txBody>
      </p:sp>
      <p:sp>
        <p:nvSpPr>
          <p:cNvPr id="12" name="Title 1">
            <a:extLst>
              <a:ext uri="{FF2B5EF4-FFF2-40B4-BE49-F238E27FC236}">
                <a16:creationId xmlns:a16="http://schemas.microsoft.com/office/drawing/2014/main" id="{2DEFF70B-25A2-4F04-93A5-C6DE4C1F9765}"/>
              </a:ext>
            </a:extLst>
          </p:cNvPr>
          <p:cNvSpPr txBox="1">
            <a:spLocks/>
          </p:cNvSpPr>
          <p:nvPr/>
        </p:nvSpPr>
        <p:spPr>
          <a:xfrm>
            <a:off x="6095998" y="3065806"/>
            <a:ext cx="5257801"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Were they in danger of harm?</a:t>
            </a:r>
          </a:p>
        </p:txBody>
      </p:sp>
      <p:sp>
        <p:nvSpPr>
          <p:cNvPr id="14" name="Title 1">
            <a:extLst>
              <a:ext uri="{FF2B5EF4-FFF2-40B4-BE49-F238E27FC236}">
                <a16:creationId xmlns:a16="http://schemas.microsoft.com/office/drawing/2014/main" id="{86011C8C-7C3A-47A9-9CA6-2861136C3F19}"/>
              </a:ext>
            </a:extLst>
          </p:cNvPr>
          <p:cNvSpPr txBox="1">
            <a:spLocks/>
          </p:cNvSpPr>
          <p:nvPr/>
        </p:nvSpPr>
        <p:spPr>
          <a:xfrm>
            <a:off x="6095998" y="3830052"/>
            <a:ext cx="5257802" cy="882620"/>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think the way the Fire Service were treated was correct?</a:t>
            </a:r>
          </a:p>
        </p:txBody>
      </p:sp>
      <p:sp>
        <p:nvSpPr>
          <p:cNvPr id="16" name="Title 1">
            <a:extLst>
              <a:ext uri="{FF2B5EF4-FFF2-40B4-BE49-F238E27FC236}">
                <a16:creationId xmlns:a16="http://schemas.microsoft.com/office/drawing/2014/main" id="{77A403FD-1C2B-47F8-8225-E2066847B420}"/>
              </a:ext>
            </a:extLst>
          </p:cNvPr>
          <p:cNvSpPr txBox="1">
            <a:spLocks/>
          </p:cNvSpPr>
          <p:nvPr/>
        </p:nvSpPr>
        <p:spPr>
          <a:xfrm>
            <a:off x="6220407" y="5603456"/>
            <a:ext cx="5133393" cy="882620"/>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For a member of the Fire Service, what does a perfect Bonfire night look like?</a:t>
            </a:r>
          </a:p>
        </p:txBody>
      </p:sp>
      <p:pic>
        <p:nvPicPr>
          <p:cNvPr id="10" name="Picture 2" descr="It's an unknown quantity' - Greater Manchester firefighters braced for what  could be their busiest Bonfire Night ever - Manchester Evening News">
            <a:extLst>
              <a:ext uri="{FF2B5EF4-FFF2-40B4-BE49-F238E27FC236}">
                <a16:creationId xmlns:a16="http://schemas.microsoft.com/office/drawing/2014/main" id="{40A804EA-70CB-48B1-A298-76EB00EC3D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FEAD4F9-301A-4649-B0BC-1682D72E4E0B}"/>
              </a:ext>
            </a:extLst>
          </p:cNvPr>
          <p:cNvSpPr txBox="1">
            <a:spLocks/>
          </p:cNvSpPr>
          <p:nvPr/>
        </p:nvSpPr>
        <p:spPr>
          <a:xfrm>
            <a:off x="6095999" y="4760691"/>
            <a:ext cx="5257802" cy="726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Who is part of the Fire Service?</a:t>
            </a:r>
          </a:p>
        </p:txBody>
      </p:sp>
    </p:spTree>
    <p:extLst>
      <p:ext uri="{BB962C8B-B14F-4D97-AF65-F5344CB8AC3E}">
        <p14:creationId xmlns:p14="http://schemas.microsoft.com/office/powerpoint/2010/main" val="168018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THE FIRE SERVICE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E9D59905-0B5C-4C08-A4B4-F1E5CF7E8688}"/>
              </a:ext>
            </a:extLst>
          </p:cNvPr>
          <p:cNvSpPr txBox="1">
            <a:spLocks/>
          </p:cNvSpPr>
          <p:nvPr/>
        </p:nvSpPr>
        <p:spPr>
          <a:xfrm>
            <a:off x="6618516" y="3751600"/>
            <a:ext cx="4325815"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What if it happened to you?</a:t>
            </a:r>
          </a:p>
        </p:txBody>
      </p:sp>
      <p:pic>
        <p:nvPicPr>
          <p:cNvPr id="9" name="Picture 2" descr="It's an unknown quantity' - Greater Manchester firefighters braced for what  could be their busiest Bonfire Night ever - Manchester Evening News">
            <a:extLst>
              <a:ext uri="{FF2B5EF4-FFF2-40B4-BE49-F238E27FC236}">
                <a16:creationId xmlns:a16="http://schemas.microsoft.com/office/drawing/2014/main" id="{7507E344-BD8A-4AE7-9452-17626AF445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4" r="1302"/>
          <a:stretch/>
        </p:blipFill>
        <p:spPr bwMode="auto">
          <a:xfrm>
            <a:off x="838200" y="2238938"/>
            <a:ext cx="5133393" cy="37150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4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5: CONCLUSION</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E69D0B9C-763D-443F-84BB-BBCF4BD6E363}"/>
              </a:ext>
            </a:extLst>
          </p:cNvPr>
          <p:cNvSpPr txBox="1">
            <a:spLocks/>
          </p:cNvSpPr>
          <p:nvPr/>
        </p:nvSpPr>
        <p:spPr>
          <a:xfrm>
            <a:off x="1710733" y="2185988"/>
            <a:ext cx="3862754"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Anonymity within groups doesn’t exist </a:t>
            </a:r>
          </a:p>
        </p:txBody>
      </p:sp>
      <p:sp>
        <p:nvSpPr>
          <p:cNvPr id="6" name="Title 1">
            <a:extLst>
              <a:ext uri="{FF2B5EF4-FFF2-40B4-BE49-F238E27FC236}">
                <a16:creationId xmlns:a16="http://schemas.microsoft.com/office/drawing/2014/main" id="{BB03CF96-2036-495B-B772-FC1D77F1DD49}"/>
              </a:ext>
            </a:extLst>
          </p:cNvPr>
          <p:cNvSpPr txBox="1">
            <a:spLocks/>
          </p:cNvSpPr>
          <p:nvPr/>
        </p:nvSpPr>
        <p:spPr>
          <a:xfrm>
            <a:off x="925287" y="3312288"/>
            <a:ext cx="5433646"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The people you respect and idolise want you to be a positive member of the community</a:t>
            </a:r>
          </a:p>
        </p:txBody>
      </p:sp>
      <p:sp>
        <p:nvSpPr>
          <p:cNvPr id="12" name="Title 1">
            <a:extLst>
              <a:ext uri="{FF2B5EF4-FFF2-40B4-BE49-F238E27FC236}">
                <a16:creationId xmlns:a16="http://schemas.microsoft.com/office/drawing/2014/main" id="{0D3F8097-BD2D-4B91-B043-70DDEEE7D5C5}"/>
              </a:ext>
            </a:extLst>
          </p:cNvPr>
          <p:cNvSpPr txBox="1">
            <a:spLocks/>
          </p:cNvSpPr>
          <p:nvPr/>
        </p:nvSpPr>
        <p:spPr>
          <a:xfrm>
            <a:off x="1687287" y="4907590"/>
            <a:ext cx="3886200" cy="105066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The Fire Service wants to keep you safe, not ruin your fun</a:t>
            </a:r>
          </a:p>
        </p:txBody>
      </p:sp>
      <p:pic>
        <p:nvPicPr>
          <p:cNvPr id="18434" name="Picture 2">
            <a:extLst>
              <a:ext uri="{FF2B5EF4-FFF2-40B4-BE49-F238E27FC236}">
                <a16:creationId xmlns:a16="http://schemas.microsoft.com/office/drawing/2014/main" id="{1C128464-ABA6-427B-9028-932907975D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60" r="12536"/>
          <a:stretch/>
        </p:blipFill>
        <p:spPr bwMode="auto">
          <a:xfrm>
            <a:off x="6618515" y="2229011"/>
            <a:ext cx="4735285" cy="384061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1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 calcmode="lin" valueType="num">
                                      <p:cBhvr additive="base">
                                        <p:cTn id="10" dur="500" fill="hold"/>
                                        <p:tgtEl>
                                          <p:spTgt spid="18434"/>
                                        </p:tgtEl>
                                        <p:attrNameLst>
                                          <p:attrName>ppt_x</p:attrName>
                                        </p:attrNameLst>
                                      </p:cBhvr>
                                      <p:tavLst>
                                        <p:tav tm="0">
                                          <p:val>
                                            <p:strVal val="#ppt_x"/>
                                          </p:val>
                                        </p:tav>
                                        <p:tav tm="100000">
                                          <p:val>
                                            <p:strVal val="#ppt_x"/>
                                          </p:val>
                                        </p:tav>
                                      </p:tavLst>
                                    </p:anim>
                                    <p:anim calcmode="lin" valueType="num">
                                      <p:cBhvr additive="base">
                                        <p:cTn id="11" dur="500" fill="hold"/>
                                        <p:tgtEl>
                                          <p:spTgt spid="1843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513615F-B1DB-4161-8EDB-9BC29BE9346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EVALUATION</a:t>
            </a:r>
          </a:p>
        </p:txBody>
      </p:sp>
      <p:sp>
        <p:nvSpPr>
          <p:cNvPr id="6" name="Title 1">
            <a:extLst>
              <a:ext uri="{FF2B5EF4-FFF2-40B4-BE49-F238E27FC236}">
                <a16:creationId xmlns:a16="http://schemas.microsoft.com/office/drawing/2014/main" id="{BA10CBB5-94A3-46CE-978B-D9F0B5D0F030}"/>
              </a:ext>
            </a:extLst>
          </p:cNvPr>
          <p:cNvSpPr txBox="1">
            <a:spLocks/>
          </p:cNvSpPr>
          <p:nvPr/>
        </p:nvSpPr>
        <p:spPr>
          <a:xfrm>
            <a:off x="3449864" y="3429000"/>
            <a:ext cx="5292271" cy="105591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7200" dirty="0">
                <a:ln>
                  <a:solidFill>
                    <a:schemeClr val="tx1"/>
                  </a:solidFill>
                </a:ln>
                <a:latin typeface="Berlin Sans FB" panose="020E0602020502020306" pitchFamily="34" charset="0"/>
              </a:rPr>
              <a:t>HANDS UP!</a:t>
            </a:r>
          </a:p>
        </p:txBody>
      </p:sp>
      <p:pic>
        <p:nvPicPr>
          <p:cNvPr id="3" name="Picture 2">
            <a:extLst>
              <a:ext uri="{FF2B5EF4-FFF2-40B4-BE49-F238E27FC236}">
                <a16:creationId xmlns:a16="http://schemas.microsoft.com/office/drawing/2014/main" id="{C6184AB2-79D0-4C30-8EC6-F39D378C110E}"/>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1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ZARA</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a:extLst>
              <a:ext uri="{FF2B5EF4-FFF2-40B4-BE49-F238E27FC236}">
                <a16:creationId xmlns:a16="http://schemas.microsoft.com/office/drawing/2014/main" id="{EF378388-47C2-469D-AFF2-4AA28DFDA4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34" r="3642"/>
          <a:stretch/>
        </p:blipFill>
        <p:spPr bwMode="auto">
          <a:xfrm>
            <a:off x="854529" y="2377850"/>
            <a:ext cx="5543561" cy="34429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ZARA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58A347EB-C39C-4E05-B04A-EC67D4851FC0}"/>
              </a:ext>
            </a:extLst>
          </p:cNvPr>
          <p:cNvSpPr txBox="1">
            <a:spLocks/>
          </p:cNvSpPr>
          <p:nvPr/>
        </p:nvSpPr>
        <p:spPr>
          <a:xfrm>
            <a:off x="6248400" y="2361521"/>
            <a:ext cx="552556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Lee go to an un-organised Bonfire night?</a:t>
            </a:r>
          </a:p>
        </p:txBody>
      </p:sp>
      <p:pic>
        <p:nvPicPr>
          <p:cNvPr id="10" name="Picture 2">
            <a:extLst>
              <a:ext uri="{FF2B5EF4-FFF2-40B4-BE49-F238E27FC236}">
                <a16:creationId xmlns:a16="http://schemas.microsoft.com/office/drawing/2014/main" id="{799D719F-EDCE-48F5-ACCC-ABB1FD28B8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34" r="3642"/>
          <a:stretch/>
        </p:blipFill>
        <p:spPr bwMode="auto">
          <a:xfrm>
            <a:off x="854529" y="2377850"/>
            <a:ext cx="5543561" cy="34429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ZARA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25637893-BFD6-4C47-A55D-4B5981E67A47}"/>
              </a:ext>
            </a:extLst>
          </p:cNvPr>
          <p:cNvSpPr txBox="1">
            <a:spLocks/>
          </p:cNvSpPr>
          <p:nvPr/>
        </p:nvSpPr>
        <p:spPr>
          <a:xfrm>
            <a:off x="6248400" y="2361521"/>
            <a:ext cx="552556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Lee go to an un-organised Bonfire night?</a:t>
            </a:r>
          </a:p>
        </p:txBody>
      </p:sp>
      <p:sp>
        <p:nvSpPr>
          <p:cNvPr id="9" name="Title 1">
            <a:extLst>
              <a:ext uri="{FF2B5EF4-FFF2-40B4-BE49-F238E27FC236}">
                <a16:creationId xmlns:a16="http://schemas.microsoft.com/office/drawing/2014/main" id="{F417EC54-62EF-45A4-8B71-51C3A35F2C8A}"/>
              </a:ext>
            </a:extLst>
          </p:cNvPr>
          <p:cNvSpPr txBox="1">
            <a:spLocks/>
          </p:cNvSpPr>
          <p:nvPr/>
        </p:nvSpPr>
        <p:spPr>
          <a:xfrm>
            <a:off x="6488326" y="3290155"/>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Did it go how he expected?</a:t>
            </a:r>
          </a:p>
        </p:txBody>
      </p:sp>
      <p:pic>
        <p:nvPicPr>
          <p:cNvPr id="10" name="Picture 2">
            <a:extLst>
              <a:ext uri="{FF2B5EF4-FFF2-40B4-BE49-F238E27FC236}">
                <a16:creationId xmlns:a16="http://schemas.microsoft.com/office/drawing/2014/main" id="{50FDF869-C2B4-4D23-A4AE-E20F89DEA3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34" r="3642"/>
          <a:stretch/>
        </p:blipFill>
        <p:spPr bwMode="auto">
          <a:xfrm>
            <a:off x="854529" y="2377850"/>
            <a:ext cx="5543561" cy="34429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7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ZARA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5F391A94-8A09-4AA6-9FC8-6459B0DC9F03}"/>
              </a:ext>
            </a:extLst>
          </p:cNvPr>
          <p:cNvSpPr txBox="1">
            <a:spLocks/>
          </p:cNvSpPr>
          <p:nvPr/>
        </p:nvSpPr>
        <p:spPr>
          <a:xfrm>
            <a:off x="6248400" y="2361521"/>
            <a:ext cx="552556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Lee go to an un-organised Bonfire night?</a:t>
            </a:r>
          </a:p>
        </p:txBody>
      </p:sp>
      <p:sp>
        <p:nvSpPr>
          <p:cNvPr id="11" name="Title 1">
            <a:extLst>
              <a:ext uri="{FF2B5EF4-FFF2-40B4-BE49-F238E27FC236}">
                <a16:creationId xmlns:a16="http://schemas.microsoft.com/office/drawing/2014/main" id="{F70AC66F-A534-49E0-AC4D-EF4BCE2539D8}"/>
              </a:ext>
            </a:extLst>
          </p:cNvPr>
          <p:cNvSpPr txBox="1">
            <a:spLocks/>
          </p:cNvSpPr>
          <p:nvPr/>
        </p:nvSpPr>
        <p:spPr>
          <a:xfrm>
            <a:off x="6488326" y="3290155"/>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Did it go how he expected?</a:t>
            </a:r>
          </a:p>
        </p:txBody>
      </p:sp>
      <p:sp>
        <p:nvSpPr>
          <p:cNvPr id="12" name="Title 1">
            <a:extLst>
              <a:ext uri="{FF2B5EF4-FFF2-40B4-BE49-F238E27FC236}">
                <a16:creationId xmlns:a16="http://schemas.microsoft.com/office/drawing/2014/main" id="{23C2B564-D9B4-4FCD-BF35-0EDB78CCABA3}"/>
              </a:ext>
            </a:extLst>
          </p:cNvPr>
          <p:cNvSpPr txBox="1">
            <a:spLocks/>
          </p:cNvSpPr>
          <p:nvPr/>
        </p:nvSpPr>
        <p:spPr>
          <a:xfrm>
            <a:off x="6573124" y="4304823"/>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What were some of the warning signs?</a:t>
            </a:r>
          </a:p>
        </p:txBody>
      </p:sp>
      <p:pic>
        <p:nvPicPr>
          <p:cNvPr id="9" name="Picture 2">
            <a:extLst>
              <a:ext uri="{FF2B5EF4-FFF2-40B4-BE49-F238E27FC236}">
                <a16:creationId xmlns:a16="http://schemas.microsoft.com/office/drawing/2014/main" id="{E56536D9-2126-4F96-834F-5439B095C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34" r="3642"/>
          <a:stretch/>
        </p:blipFill>
        <p:spPr bwMode="auto">
          <a:xfrm>
            <a:off x="854529" y="2377850"/>
            <a:ext cx="5543561" cy="34429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7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ZARA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8B1C75A1-FBBE-42D3-B371-C5C80B4AAEFF}"/>
              </a:ext>
            </a:extLst>
          </p:cNvPr>
          <p:cNvSpPr txBox="1">
            <a:spLocks/>
          </p:cNvSpPr>
          <p:nvPr/>
        </p:nvSpPr>
        <p:spPr>
          <a:xfrm>
            <a:off x="6248400" y="2361521"/>
            <a:ext cx="552556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Why did Lee go to an un-organised Bonfire night?</a:t>
            </a:r>
          </a:p>
        </p:txBody>
      </p:sp>
      <p:sp>
        <p:nvSpPr>
          <p:cNvPr id="3" name="Title 1">
            <a:extLst>
              <a:ext uri="{FF2B5EF4-FFF2-40B4-BE49-F238E27FC236}">
                <a16:creationId xmlns:a16="http://schemas.microsoft.com/office/drawing/2014/main" id="{75CDC57E-1FDA-4E3C-890E-E4266AB862A6}"/>
              </a:ext>
            </a:extLst>
          </p:cNvPr>
          <p:cNvSpPr txBox="1">
            <a:spLocks/>
          </p:cNvSpPr>
          <p:nvPr/>
        </p:nvSpPr>
        <p:spPr>
          <a:xfrm>
            <a:off x="6488326" y="3290155"/>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Did it go how he expected?</a:t>
            </a:r>
          </a:p>
        </p:txBody>
      </p:sp>
      <p:sp>
        <p:nvSpPr>
          <p:cNvPr id="4" name="Title 1">
            <a:extLst>
              <a:ext uri="{FF2B5EF4-FFF2-40B4-BE49-F238E27FC236}">
                <a16:creationId xmlns:a16="http://schemas.microsoft.com/office/drawing/2014/main" id="{7D509CCA-A2C2-4D76-8662-D64EDBB49D62}"/>
              </a:ext>
            </a:extLst>
          </p:cNvPr>
          <p:cNvSpPr txBox="1">
            <a:spLocks/>
          </p:cNvSpPr>
          <p:nvPr/>
        </p:nvSpPr>
        <p:spPr>
          <a:xfrm>
            <a:off x="6573124" y="4304823"/>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What were some of the warning signs?</a:t>
            </a:r>
          </a:p>
        </p:txBody>
      </p:sp>
      <p:sp>
        <p:nvSpPr>
          <p:cNvPr id="8" name="Title 1">
            <a:extLst>
              <a:ext uri="{FF2B5EF4-FFF2-40B4-BE49-F238E27FC236}">
                <a16:creationId xmlns:a16="http://schemas.microsoft.com/office/drawing/2014/main" id="{1409891C-9B65-457E-883A-6CEE9D271748}"/>
              </a:ext>
            </a:extLst>
          </p:cNvPr>
          <p:cNvSpPr txBox="1">
            <a:spLocks/>
          </p:cNvSpPr>
          <p:nvPr/>
        </p:nvSpPr>
        <p:spPr>
          <a:xfrm>
            <a:off x="6622550" y="5285941"/>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think he regret his decision?</a:t>
            </a:r>
          </a:p>
        </p:txBody>
      </p:sp>
      <p:pic>
        <p:nvPicPr>
          <p:cNvPr id="11" name="Picture 2">
            <a:extLst>
              <a:ext uri="{FF2B5EF4-FFF2-40B4-BE49-F238E27FC236}">
                <a16:creationId xmlns:a16="http://schemas.microsoft.com/office/drawing/2014/main" id="{A63A308E-3C96-41EA-AFE8-07E8985DFF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34" r="3642"/>
          <a:stretch/>
        </p:blipFill>
        <p:spPr bwMode="auto">
          <a:xfrm>
            <a:off x="854529" y="2377850"/>
            <a:ext cx="5543561" cy="34429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1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BIG GROUPS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8" name="Picture 2">
            <a:extLst>
              <a:ext uri="{FF2B5EF4-FFF2-40B4-BE49-F238E27FC236}">
                <a16:creationId xmlns:a16="http://schemas.microsoft.com/office/drawing/2014/main" id="{461AAAED-B3CF-425B-989D-9EF4499AB2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35" r="2222"/>
          <a:stretch/>
        </p:blipFill>
        <p:spPr bwMode="auto">
          <a:xfrm>
            <a:off x="6000926" y="2424645"/>
            <a:ext cx="5352874" cy="3544285"/>
          </a:xfrm>
          <a:prstGeom prst="rect">
            <a:avLst/>
          </a:prstGeom>
          <a:solidFill>
            <a:schemeClr val="bg1"/>
          </a:solidFill>
          <a:ln w="19050">
            <a:solidFill>
              <a:schemeClr val="tx1"/>
            </a:solidFill>
          </a:ln>
        </p:spPr>
      </p:pic>
    </p:spTree>
    <p:extLst>
      <p:ext uri="{BB962C8B-B14F-4D97-AF65-F5344CB8AC3E}">
        <p14:creationId xmlns:p14="http://schemas.microsoft.com/office/powerpoint/2010/main" val="38559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BIG GROUPS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8C5DB953-6341-4B2E-B98B-2D546F9588D9}"/>
              </a:ext>
            </a:extLst>
          </p:cNvPr>
          <p:cNvSpPr txBox="1">
            <a:spLocks/>
          </p:cNvSpPr>
          <p:nvPr/>
        </p:nvSpPr>
        <p:spPr>
          <a:xfrm>
            <a:off x="838200" y="2295087"/>
            <a:ext cx="49530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400" dirty="0">
                <a:ln>
                  <a:solidFill>
                    <a:schemeClr val="tx1"/>
                  </a:solidFill>
                </a:ln>
                <a:latin typeface="Berlin Sans FB" panose="020E0602020502020306" pitchFamily="34" charset="0"/>
              </a:rPr>
              <a:t>Do you feel safer in a group?</a:t>
            </a:r>
          </a:p>
        </p:txBody>
      </p:sp>
      <p:pic>
        <p:nvPicPr>
          <p:cNvPr id="8" name="Picture 2">
            <a:extLst>
              <a:ext uri="{FF2B5EF4-FFF2-40B4-BE49-F238E27FC236}">
                <a16:creationId xmlns:a16="http://schemas.microsoft.com/office/drawing/2014/main" id="{3675FFE0-D5BF-4B16-ACBE-18F45CFB29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35" r="2222"/>
          <a:stretch/>
        </p:blipFill>
        <p:spPr bwMode="auto">
          <a:xfrm>
            <a:off x="6000926" y="2424645"/>
            <a:ext cx="5352874" cy="3544285"/>
          </a:xfrm>
          <a:prstGeom prst="rect">
            <a:avLst/>
          </a:prstGeom>
          <a:solidFill>
            <a:schemeClr val="bg1"/>
          </a:solidFill>
          <a:ln w="19050">
            <a:solidFill>
              <a:schemeClr val="tx1"/>
            </a:solidFill>
          </a:ln>
        </p:spPr>
      </p:pic>
    </p:spTree>
    <p:extLst>
      <p:ext uri="{BB962C8B-B14F-4D97-AF65-F5344CB8AC3E}">
        <p14:creationId xmlns:p14="http://schemas.microsoft.com/office/powerpoint/2010/main" val="26402523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2867</Words>
  <Application>Microsoft Office PowerPoint</Application>
  <PresentationFormat>Widescreen</PresentationFormat>
  <Paragraphs>361</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Berlin Sans FB</vt:lpstr>
      <vt:lpstr>Berlin Sans FB Demi</vt:lpstr>
      <vt:lpstr>Calibri</vt:lpstr>
      <vt:lpstr>Memorial Lane</vt:lpstr>
      <vt:lpstr>Modern Love</vt:lpstr>
      <vt:lpstr>Symbol</vt:lpstr>
      <vt:lpstr>The Hand</vt:lpstr>
      <vt:lpstr>verdana</vt:lpstr>
      <vt:lpstr>verdana</vt:lpstr>
      <vt:lpstr>SketchyVTI</vt:lpstr>
      <vt:lpstr>PowerPoint Presentation</vt:lpstr>
      <vt:lpstr>REMEMBER, REMEMBER...</vt:lpstr>
      <vt:lpstr>PART 1: ZARA</vt:lpstr>
      <vt:lpstr>PART 1: ZARA </vt:lpstr>
      <vt:lpstr>PART 1: ZARA </vt:lpstr>
      <vt:lpstr>PART 1: ZARA </vt:lpstr>
      <vt:lpstr>PART 1: ZARA </vt:lpstr>
      <vt:lpstr>PART 2: BIG GROUPS </vt:lpstr>
      <vt:lpstr>PART 2: BIG GROUPS </vt:lpstr>
      <vt:lpstr>PART 2: BIG GROUPS </vt:lpstr>
      <vt:lpstr>PART 2: BIG GROUPS </vt:lpstr>
      <vt:lpstr>PART 2: BIG GROUPS </vt:lpstr>
      <vt:lpstr>PART 3: IDOLS</vt:lpstr>
      <vt:lpstr>PART 3: IDOLS</vt:lpstr>
      <vt:lpstr>PART 3: IDOLS</vt:lpstr>
      <vt:lpstr>PART 3: IDOLS</vt:lpstr>
      <vt:lpstr>PART 3: IDOLS</vt:lpstr>
      <vt:lpstr>PART 4: THE FIRE SERVICE</vt:lpstr>
      <vt:lpstr>PART 4: THE FIRE SERVICE</vt:lpstr>
      <vt:lpstr>PART 4: THE FIRE SERVICE</vt:lpstr>
      <vt:lpstr>PART 4: THE FIRE SERVICE</vt:lpstr>
      <vt:lpstr>PART 4: THE FIRE SERVICE</vt:lpstr>
      <vt:lpstr>PART 4: THE FIRE SERVICE</vt:lpstr>
      <vt:lpstr>PART 4: THE FIRE SERVICE</vt:lpstr>
      <vt:lpstr>PART 5: CONCLUSION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Ollie Robinson</dc:creator>
  <cp:lastModifiedBy>Amy Kot</cp:lastModifiedBy>
  <cp:revision>204</cp:revision>
  <dcterms:created xsi:type="dcterms:W3CDTF">2020-07-29T11:51:02Z</dcterms:created>
  <dcterms:modified xsi:type="dcterms:W3CDTF">2022-09-13T12:41:03Z</dcterms:modified>
</cp:coreProperties>
</file>