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4660"/>
  </p:normalViewPr>
  <p:slideViewPr>
    <p:cSldViewPr>
      <p:cViewPr varScale="1">
        <p:scale>
          <a:sx n="102" d="100"/>
          <a:sy n="102" d="100"/>
        </p:scale>
        <p:origin x="-1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4005064" y="169140"/>
            <a:ext cx="2269541" cy="647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8604448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4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A3B2-ECB7-444B-A4F3-630CC6934C7A}" type="datetimeFigureOut">
              <a:rPr lang="en-GB" smtClean="0"/>
              <a:t>21/10/2013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45722-6A61-409D-B3F7-33B2401E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45722-6A61-409D-B3F7-33B2401E1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D0A6AE-A12E-42C8-ABB1-D7BE5050040F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2DD9FD-711D-4C8B-BC10-CC5968FBCA03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Tell the group the story behind the image</a:t>
            </a:r>
          </a:p>
          <a:p>
            <a:pPr eaLnBrk="1" hangingPunct="1"/>
            <a:r>
              <a:rPr lang="en-GB" smtClean="0"/>
              <a:t>Encourage young people to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791072-0E37-4C30-BA7F-0301D9447F6B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smtClean="0"/>
              <a:t>Picture taken from a street in Leeds</a:t>
            </a:r>
          </a:p>
          <a:p>
            <a:pPr eaLnBrk="1" hangingPunct="1">
              <a:buFontTx/>
              <a:buChar char="•"/>
            </a:pPr>
            <a:r>
              <a:rPr lang="en-GB" smtClean="0"/>
              <a:t>What do you think when you see this picture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Low level anti-social behaviour</a:t>
            </a:r>
          </a:p>
          <a:p>
            <a:pPr eaLnBrk="1" hangingPunct="1"/>
            <a:r>
              <a:rPr lang="en-GB" smtClean="0"/>
              <a:t>Social networking – important not to rely on this as a way of the Police getting vital information – they still need information from people to help them catch the people responsible.</a:t>
            </a:r>
          </a:p>
          <a:p>
            <a:pPr eaLnBrk="1" hangingPunct="1"/>
            <a:r>
              <a:rPr lang="en-GB" smtClean="0"/>
              <a:t>The lad survived – what could have been the potential consequences of him jumping from the window?</a:t>
            </a:r>
          </a:p>
          <a:p>
            <a:pPr eaLnBrk="1" hangingPunct="1"/>
            <a:r>
              <a:rPr lang="en-GB" smtClean="0"/>
              <a:t>Why do you think that his Mum didn’t jump?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2F556D-7D4F-4A38-98C9-DBF45AD1E69D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0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-784"/>
            <a:ext cx="4572523" cy="6867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 Ap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f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" y="0"/>
            <a:ext cx="4559856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c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" y="0"/>
            <a:ext cx="4572001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an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4553799" cy="68580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3921075"/>
            <a:ext cx="8280920" cy="202820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5" y="2420888"/>
            <a:ext cx="82809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6093296"/>
            <a:ext cx="2269541" cy="6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news.co.uk/" TargetMode="External"/><Relationship Id="rId2" Type="http://schemas.openxmlformats.org/officeDocument/2006/relationships/hyperlink" Target="http://www.westyorksfire.gov.uk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Fireworks and Bonfires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Y9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3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hil 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14375" y="5500688"/>
            <a:ext cx="7743825" cy="1071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How much does this cost the community?</a:t>
            </a:r>
          </a:p>
        </p:txBody>
      </p:sp>
    </p:spTree>
    <p:extLst>
      <p:ext uri="{BB962C8B-B14F-4D97-AF65-F5344CB8AC3E}">
        <p14:creationId xmlns:p14="http://schemas.microsoft.com/office/powerpoint/2010/main" val="4323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a post box 00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609389"/>
            <a:ext cx="8343835" cy="613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14563" y="0"/>
            <a:ext cx="524351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Normal life disrupted…</a:t>
            </a:r>
          </a:p>
        </p:txBody>
      </p:sp>
    </p:spTree>
    <p:extLst>
      <p:ext uri="{BB962C8B-B14F-4D97-AF65-F5344CB8AC3E}">
        <p14:creationId xmlns:p14="http://schemas.microsoft.com/office/powerpoint/2010/main" val="32094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onfire 01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" t="14947" r="877" b="4873"/>
          <a:stretch/>
        </p:blipFill>
        <p:spPr bwMode="auto">
          <a:xfrm>
            <a:off x="157018" y="661987"/>
            <a:ext cx="8903856" cy="61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71738" y="0"/>
            <a:ext cx="4457700" cy="661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Spot the hazards…</a:t>
            </a:r>
          </a:p>
        </p:txBody>
      </p:sp>
    </p:spTree>
    <p:extLst>
      <p:ext uri="{BB962C8B-B14F-4D97-AF65-F5344CB8AC3E}">
        <p14:creationId xmlns:p14="http://schemas.microsoft.com/office/powerpoint/2010/main" val="42913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Ca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431" y="260648"/>
            <a:ext cx="8808444" cy="648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0" y="5840413"/>
            <a:ext cx="7029450" cy="80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Firework fight? A joke? Arson?</a:t>
            </a:r>
            <a:endParaRPr lang="en-GB" sz="3600" b="1" i="1" kern="0" dirty="0">
              <a:solidFill>
                <a:srgbClr val="0A396D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72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Burnt doo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4"/>
          <a:stretch/>
        </p:blipFill>
        <p:spPr bwMode="auto">
          <a:xfrm>
            <a:off x="0" y="1"/>
            <a:ext cx="585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6286500" y="214313"/>
            <a:ext cx="25003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b="1" i="1">
                <a:solidFill>
                  <a:srgbClr val="0A396D"/>
                </a:solidFill>
                <a:latin typeface="Arial" charset="0"/>
              </a:rPr>
              <a:t>Firework thrown through a letterbox</a:t>
            </a:r>
          </a:p>
        </p:txBody>
      </p:sp>
    </p:spTree>
    <p:extLst>
      <p:ext uri="{BB962C8B-B14F-4D97-AF65-F5344CB8AC3E}">
        <p14:creationId xmlns:p14="http://schemas.microsoft.com/office/powerpoint/2010/main" val="41812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412875"/>
            <a:ext cx="7989888" cy="647700"/>
          </a:xfrm>
        </p:spPr>
        <p:txBody>
          <a:bodyPr/>
          <a:lstStyle/>
          <a:p>
            <a:pPr algn="l" eaLnBrk="1" hangingPunct="1"/>
            <a:r>
              <a:rPr lang="en-GB" sz="3200" b="1" i="1" smtClean="0">
                <a:solidFill>
                  <a:srgbClr val="0A396D"/>
                </a:solidFill>
                <a:latin typeface="Arial" charset="0"/>
              </a:rPr>
              <a:t>Anti-social behaviour…..an example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166813" y="2225675"/>
            <a:ext cx="650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023938" y="2571750"/>
            <a:ext cx="74358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Bullies target </a:t>
            </a:r>
            <a:r>
              <a:rPr lang="en-GB" dirty="0" err="1">
                <a:latin typeface="Arial" charset="0"/>
              </a:rPr>
              <a:t>Raum</a:t>
            </a:r>
            <a:r>
              <a:rPr lang="en-GB" dirty="0">
                <a:latin typeface="Arial" charset="0"/>
              </a:rPr>
              <a:t> Fox, age17, for his choice of clothing and his spotty complexion</a:t>
            </a:r>
          </a:p>
          <a:p>
            <a:pPr eaLnBrk="1" hangingPunct="1"/>
            <a:endParaRPr lang="en-GB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The bullies are well known to those in the   community</a:t>
            </a:r>
          </a:p>
          <a:p>
            <a:pPr eaLnBrk="1" hangingPunct="1"/>
            <a:endParaRPr lang="en-GB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It’s Bonfire time and they decide to…….</a:t>
            </a:r>
          </a:p>
          <a:p>
            <a:pPr eaLnBrk="1" hangingPunct="1">
              <a:buFontTx/>
              <a:buChar char="•"/>
            </a:pPr>
            <a:endParaRPr lang="en-GB" dirty="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en-GB" dirty="0">
              <a:solidFill>
                <a:srgbClr val="0A396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324975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Murder Probe After Mum Dies In Firework Blaze- YouTub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74365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1438"/>
            <a:ext cx="7772400" cy="935037"/>
          </a:xfrm>
        </p:spPr>
        <p:txBody>
          <a:bodyPr/>
          <a:lstStyle/>
          <a:p>
            <a:pPr algn="l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The consequences…..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92375"/>
            <a:ext cx="7772400" cy="3603625"/>
          </a:xfrm>
        </p:spPr>
        <p:txBody>
          <a:bodyPr/>
          <a:lstStyle/>
          <a:p>
            <a:r>
              <a:rPr lang="en-GB" sz="2400" dirty="0" err="1" smtClean="0">
                <a:solidFill>
                  <a:schemeClr val="tx1"/>
                </a:solidFill>
                <a:latin typeface="Arial" charset="0"/>
              </a:rPr>
              <a:t>Raum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 was left without his mother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The community had had enough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It was on social networking sites who the culprits were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It was easy for the Police to track down the culprits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Three teenagers were jailed</a:t>
            </a:r>
          </a:p>
          <a:p>
            <a:endParaRPr lang="en-GB" sz="2400" dirty="0" smtClean="0">
              <a:solidFill>
                <a:schemeClr val="bg2"/>
              </a:solidFill>
              <a:latin typeface="Arial" charset="0"/>
            </a:endParaRPr>
          </a:p>
          <a:p>
            <a:endParaRPr lang="en-GB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Guardian s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491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84313"/>
            <a:ext cx="7772400" cy="649287"/>
          </a:xfrm>
        </p:spPr>
        <p:txBody>
          <a:bodyPr/>
          <a:lstStyle/>
          <a:p>
            <a:pPr algn="l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What do you think?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49500"/>
            <a:ext cx="7772400" cy="3746500"/>
          </a:xfrm>
        </p:spPr>
        <p:txBody>
          <a:bodyPr/>
          <a:lstStyle/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Did they intend to kill </a:t>
            </a:r>
            <a:r>
              <a:rPr lang="en-GB" sz="2400" dirty="0" err="1" smtClean="0">
                <a:solidFill>
                  <a:schemeClr val="tx1"/>
                </a:solidFill>
                <a:latin typeface="Arial" charset="0"/>
              </a:rPr>
              <a:t>Raum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?</a:t>
            </a:r>
          </a:p>
          <a:p>
            <a:pPr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Did they intend to kill his Mum?</a:t>
            </a:r>
          </a:p>
          <a:p>
            <a:pPr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What were their intentions?</a:t>
            </a:r>
          </a:p>
          <a:p>
            <a:pPr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Do you think the sentences were fair?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041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900113" y="1844675"/>
            <a:ext cx="71008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3600" b="1" dirty="0">
              <a:solidFill>
                <a:srgbClr val="0A396D"/>
              </a:solidFill>
              <a:latin typeface="Arial" charset="0"/>
            </a:endParaRPr>
          </a:p>
          <a:p>
            <a:r>
              <a:rPr lang="en-GB" sz="3600" b="1" i="1" dirty="0">
                <a:solidFill>
                  <a:srgbClr val="0A396D"/>
                </a:solidFill>
                <a:latin typeface="Arial" charset="0"/>
              </a:rPr>
              <a:t>AIMS</a:t>
            </a:r>
            <a:r>
              <a:rPr lang="en-GB" b="1" i="1" dirty="0">
                <a:solidFill>
                  <a:srgbClr val="0A396D"/>
                </a:solidFill>
                <a:latin typeface="Arial" charset="0"/>
              </a:rPr>
              <a:t> </a:t>
            </a:r>
          </a:p>
          <a:p>
            <a:r>
              <a:rPr lang="en-GB" sz="2000" i="1" dirty="0">
                <a:latin typeface="Arial" charset="0"/>
              </a:rPr>
              <a:t>To raise awareness of issues and consequences relating to anti-social behaviour around  the bonfire period</a:t>
            </a:r>
            <a:endParaRPr lang="en-US" sz="2000" b="1" dirty="0">
              <a:latin typeface="Arial" charset="0"/>
            </a:endParaRPr>
          </a:p>
          <a:p>
            <a:endParaRPr lang="en-US" sz="2000" b="1" dirty="0">
              <a:solidFill>
                <a:schemeClr val="bg2"/>
              </a:solidFill>
              <a:latin typeface="Arial" charset="0"/>
            </a:endParaRPr>
          </a:p>
          <a:p>
            <a:endParaRPr lang="en-US" sz="2000" b="1" dirty="0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27088" y="3860800"/>
            <a:ext cx="79930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state the issues arising from anti-social behaviour 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identify the risks of  death or injury due to anti-social behaviour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identify the consequences of misusing fireworks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analyse the possible impact upon local communities</a:t>
            </a:r>
            <a:r>
              <a:rPr lang="en-GB" i="1" dirty="0"/>
              <a:t>	</a:t>
            </a:r>
            <a:endParaRPr lang="en-US" i="1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827088" y="3284538"/>
            <a:ext cx="434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A396D"/>
                </a:solidFill>
                <a:latin typeface="Arial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1723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57338"/>
            <a:ext cx="7772400" cy="719137"/>
          </a:xfrm>
        </p:spPr>
        <p:txBody>
          <a:bodyPr/>
          <a:lstStyle/>
          <a:p>
            <a:pPr algn="l"/>
            <a:r>
              <a:rPr lang="en-GB" sz="2800" b="1" i="1" smtClean="0">
                <a:solidFill>
                  <a:srgbClr val="0A396D"/>
                </a:solidFill>
                <a:latin typeface="Arial" charset="0"/>
              </a:rPr>
              <a:t>For further advice/information: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mtClean="0">
                <a:solidFill>
                  <a:srgbClr val="0A396D"/>
                </a:solidFill>
                <a:latin typeface="Arial" charset="0"/>
                <a:hlinkClick r:id="rId2"/>
              </a:rPr>
              <a:t>www.westyorksfire.gov.uk</a:t>
            </a:r>
            <a:endParaRPr lang="en-GB" smtClean="0">
              <a:solidFill>
                <a:srgbClr val="0A396D"/>
              </a:solidFill>
              <a:latin typeface="Arial" charset="0"/>
            </a:endParaRPr>
          </a:p>
          <a:p>
            <a:pPr algn="ctr">
              <a:buFontTx/>
              <a:buNone/>
            </a:pPr>
            <a:endParaRPr lang="en-GB" smtClean="0">
              <a:solidFill>
                <a:srgbClr val="0A396D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GB" sz="2800" b="1" i="1" smtClean="0">
                <a:solidFill>
                  <a:srgbClr val="0A396D"/>
                </a:solidFill>
                <a:latin typeface="Arial" charset="0"/>
              </a:rPr>
              <a:t>To see any of the clips visit:</a:t>
            </a:r>
          </a:p>
          <a:p>
            <a:pPr algn="ctr">
              <a:buFontTx/>
              <a:buNone/>
            </a:pPr>
            <a:r>
              <a:rPr lang="en-GB" smtClean="0">
                <a:solidFill>
                  <a:srgbClr val="0A396D"/>
                </a:solidFill>
                <a:latin typeface="Arial" charset="0"/>
                <a:hlinkClick r:id="rId3"/>
              </a:rPr>
              <a:t>www.skynews.co.uk</a:t>
            </a:r>
            <a:endParaRPr lang="en-GB" smtClean="0">
              <a:solidFill>
                <a:srgbClr val="0A396D"/>
              </a:solidFill>
              <a:latin typeface="Arial" charset="0"/>
            </a:endParaRPr>
          </a:p>
          <a:p>
            <a:pPr algn="ctr">
              <a:buFontTx/>
              <a:buNone/>
            </a:pPr>
            <a:endParaRPr lang="en-GB" smtClean="0">
              <a:solidFill>
                <a:srgbClr val="0A396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7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 Respect (Youth Culture - Anti-Social Behaviour)  by  LaurPowerPoint_Hi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12875"/>
            <a:ext cx="7772400" cy="936625"/>
          </a:xfrm>
        </p:spPr>
        <p:txBody>
          <a:bodyPr/>
          <a:lstStyle/>
          <a:p>
            <a:pPr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Anti-social behaviour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dirty="0" smtClean="0">
              <a:solidFill>
                <a:schemeClr val="bg2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en-GB" b="1" dirty="0" smtClean="0">
                <a:solidFill>
                  <a:schemeClr val="tx1"/>
                </a:solidFill>
                <a:latin typeface="Arial" charset="0"/>
              </a:rPr>
              <a:t>What is anti-social behaviour???</a:t>
            </a:r>
          </a:p>
          <a:p>
            <a:pPr eaLnBrk="1" hangingPunct="1">
              <a:buFontTx/>
              <a:buNone/>
            </a:pPr>
            <a:endParaRPr lang="en-GB" b="1" dirty="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0"/>
            <a:ext cx="7989888" cy="1143000"/>
          </a:xfrm>
        </p:spPr>
        <p:txBody>
          <a:bodyPr/>
          <a:lstStyle/>
          <a:p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Example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97200"/>
            <a:ext cx="7772400" cy="309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 smtClean="0">
                <a:solidFill>
                  <a:srgbClr val="0A396D"/>
                </a:solidFill>
                <a:latin typeface="Arial" charset="0"/>
              </a:rPr>
              <a:t>	</a:t>
            </a:r>
            <a:r>
              <a:rPr lang="en-GB" sz="2400" b="1" dirty="0" smtClean="0">
                <a:solidFill>
                  <a:schemeClr val="tx1"/>
                </a:solidFill>
                <a:latin typeface="Arial" charset="0"/>
              </a:rPr>
              <a:t>This is the moment a thug is caught on camera hurling an industrial firework into a small off-license</a:t>
            </a:r>
          </a:p>
        </p:txBody>
      </p:sp>
    </p:spTree>
    <p:extLst>
      <p:ext uri="{BB962C8B-B14F-4D97-AF65-F5344CB8AC3E}">
        <p14:creationId xmlns:p14="http://schemas.microsoft.com/office/powerpoint/2010/main" val="346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Man dressed in Scream mask throws firework into shop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811" y="402248"/>
            <a:ext cx="8137351" cy="61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68413"/>
            <a:ext cx="7772400" cy="1081087"/>
          </a:xfrm>
        </p:spPr>
        <p:txBody>
          <a:bodyPr/>
          <a:lstStyle/>
          <a:p>
            <a:pPr algn="l"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Awareness of others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Bonfire night is a peak time for anti-social behaviour</a:t>
            </a:r>
          </a:p>
          <a:p>
            <a:pPr eaLnBrk="1" hangingPunct="1"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Fireworks are often used to threaten, intimidate and disrupt others</a:t>
            </a:r>
          </a:p>
          <a:p>
            <a:pPr eaLnBrk="1" hangingPunct="1"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Bonfire night should be fun – not an excuse for setting fire to things!</a:t>
            </a:r>
          </a:p>
        </p:txBody>
      </p:sp>
    </p:spTree>
    <p:extLst>
      <p:ext uri="{BB962C8B-B14F-4D97-AF65-F5344CB8AC3E}">
        <p14:creationId xmlns:p14="http://schemas.microsoft.com/office/powerpoint/2010/main" val="1085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1143000" y="1125538"/>
            <a:ext cx="6858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1143000" y="3068638"/>
            <a:ext cx="533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1143000" y="2565400"/>
            <a:ext cx="434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600">
              <a:solidFill>
                <a:srgbClr val="0A396D"/>
              </a:solidFill>
              <a:latin typeface="Arial" charset="0"/>
            </a:endParaRPr>
          </a:p>
        </p:txBody>
      </p:sp>
      <p:pic>
        <p:nvPicPr>
          <p:cNvPr id="12293" name="Picture 13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6" descr="Ascot Terrace 03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187450" y="1125538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143000" y="2708275"/>
            <a:ext cx="533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32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2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3316" name="Picture 9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TF 00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451100" y="5824538"/>
            <a:ext cx="4241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i="1">
                <a:solidFill>
                  <a:srgbClr val="0A396D"/>
                </a:solidFill>
                <a:latin typeface="Arial" charset="0"/>
              </a:rPr>
              <a:t>Would you like to live here?</a:t>
            </a:r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1714500" y="1143000"/>
            <a:ext cx="1285875" cy="5000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7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52513"/>
            <a:ext cx="7772400" cy="1081087"/>
          </a:xfrm>
        </p:spPr>
        <p:txBody>
          <a:bodyPr/>
          <a:lstStyle/>
          <a:p>
            <a:pPr algn="l"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Impact on the community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Area appearance</a:t>
            </a:r>
          </a:p>
          <a:p>
            <a:pPr eaLnBrk="1" hangingPunct="1"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Environment</a:t>
            </a:r>
          </a:p>
          <a:p>
            <a:pPr eaLnBrk="1" hangingPunct="1"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Bad reputation</a:t>
            </a:r>
          </a:p>
          <a:p>
            <a:pPr eaLnBrk="1" hangingPunct="1">
              <a:buFontTx/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Fear of crime</a:t>
            </a:r>
          </a:p>
        </p:txBody>
      </p:sp>
    </p:spTree>
    <p:extLst>
      <p:ext uri="{BB962C8B-B14F-4D97-AF65-F5344CB8AC3E}">
        <p14:creationId xmlns:p14="http://schemas.microsoft.com/office/powerpoint/2010/main" val="31704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FRS Presentation">
  <a:themeElements>
    <a:clrScheme name="WYFRS">
      <a:dk1>
        <a:srgbClr val="293E6B"/>
      </a:dk1>
      <a:lt1>
        <a:sysClr val="window" lastClr="FFFFFF"/>
      </a:lt1>
      <a:dk2>
        <a:srgbClr val="000000"/>
      </a:dk2>
      <a:lt2>
        <a:srgbClr val="F8F8F8"/>
      </a:lt2>
      <a:accent1>
        <a:srgbClr val="293E6B"/>
      </a:accent1>
      <a:accent2>
        <a:srgbClr val="FEE000"/>
      </a:accent2>
      <a:accent3>
        <a:srgbClr val="969696"/>
      </a:accent3>
      <a:accent4>
        <a:srgbClr val="FEE000"/>
      </a:accent4>
      <a:accent5>
        <a:srgbClr val="A2A5A4"/>
      </a:accent5>
      <a:accent6>
        <a:srgbClr val="293E6B"/>
      </a:accent6>
      <a:hlink>
        <a:srgbClr val="293E6B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FA829E02BD4EA467ED83808E7378" ma:contentTypeVersion="3" ma:contentTypeDescription="Create a new document." ma:contentTypeScope="" ma:versionID="28ef49c0d2f0136e6ce4a77dd4219f8d">
  <xsd:schema xmlns:xsd="http://www.w3.org/2001/XMLSchema" xmlns:xs="http://www.w3.org/2001/XMLSchema" xmlns:p="http://schemas.microsoft.com/office/2006/metadata/properties" xmlns:ns2="f57f42db-038f-47fe-8f0e-e58a7eaff566" xmlns:ns3="51e1c5da-9b98-4f9f-8755-b4d4742b5600" targetNamespace="http://schemas.microsoft.com/office/2006/metadata/properties" ma:root="true" ma:fieldsID="a73001ab8db4e40d61114cc239ba3199" ns2:_="" ns3:_="">
    <xsd:import namespace="f57f42db-038f-47fe-8f0e-e58a7eaff566"/>
    <xsd:import namespace="51e1c5da-9b98-4f9f-8755-b4d4742b560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3:SharedWithUsers" minOccurs="0"/>
                <xsd:element ref="ns2:Internal_x002f_Externa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f42db-038f-47fe-8f0e-e58a7eaff56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rson"/>
          <xsd:enumeration value="Bonfire and Fireworks"/>
          <xsd:enumeration value="Covid-19 Resource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Mental health"/>
          <xsd:enumeration value="Partnerships"/>
          <xsd:enumeration value="Performance Management"/>
          <xsd:enumeration value="Prevention Database &amp; Mobile Working"/>
          <xsd:enumeration value="Road Safety"/>
          <xsd:enumeration value="Safe &amp; Well"/>
          <xsd:enumeration value="Safeguarding"/>
          <xsd:enumeration value="Scout Fire Safety Activity Badge"/>
          <xsd:enumeration value="Smoke Detectors"/>
          <xsd:enumeration value="Water Safety"/>
          <xsd:enumeration value="WM Support"/>
        </xsd:restriction>
      </xsd:simpleType>
    </xsd:element>
    <xsd:element name="Internal_x002f_External" ma:index="10" ma:displayName="Internal/External" ma:format="Dropdown" ma:internalName="Internal_x002f_External">
      <xsd:simpleType>
        <xsd:restriction base="dms:Choice">
          <xsd:enumeration value="Internal Staff Training"/>
          <xsd:enumeration value="External Educ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c5da-9b98-4f9f-8755-b4d4742b560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f57f42db-038f-47fe-8f0e-e58a7eaff566">Bonfire and Fireworks</Category>
    <Internal_x002f_External xmlns="f57f42db-038f-47fe-8f0e-e58a7eaff566">External Education</Internal_x002f_Externa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DEB0082155D4683089D31CC17F311" ma:contentTypeVersion="11" ma:contentTypeDescription="Create a new document." ma:contentTypeScope="" ma:versionID="d59a04b03bf6f2e6f64f011207c0334a">
  <xsd:schema xmlns:xsd="http://www.w3.org/2001/XMLSchema" xmlns:xs="http://www.w3.org/2001/XMLSchema" xmlns:p="http://schemas.microsoft.com/office/2006/metadata/properties" xmlns:ns2="26036399-b1ce-4230-b809-035dce87b0aa" xmlns:ns3="http://schemas.microsoft.com/sharepoint/v4" xmlns:ns4="ffccd79c-acaf-4210-992e-63d656bdebe8" targetNamespace="http://schemas.microsoft.com/office/2006/metadata/properties" ma:root="true" ma:fieldsID="a18b5d79902eded3913ccbd1a6f4aa41" ns2:_="" ns3:_="" ns4:_="">
    <xsd:import namespace="26036399-b1ce-4230-b809-035dce87b0aa"/>
    <xsd:import namespace="http://schemas.microsoft.com/sharepoint/v4"/>
    <xsd:import namespace="ffccd79c-acaf-4210-992e-63d656bdebe8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Description0" minOccurs="0"/>
                <xsd:element ref="ns2:Age_x0020_Restrictions" minOccurs="0"/>
                <xsd:element ref="ns3:IconOverlay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36399-b1ce-4230-b809-035dce87b0a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General" ma:format="Dropdown" ma:internalName="Category">
      <xsd:simpleType>
        <xsd:restriction base="dms:Choice">
          <xsd:enumeration value="Arson"/>
          <xsd:enumeration value="Bonfire and Firework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Internal Only"/>
          <xsd:enumeration value="Internal Only - Safeguarding"/>
          <xsd:enumeration value="Partnerships"/>
          <xsd:enumeration value="Road Safety"/>
          <xsd:enumeration value="Safe &amp; Well"/>
          <xsd:enumeration value="Scout Fire Safety Activity Badge"/>
          <xsd:enumeration value="Water Safety"/>
          <xsd:enumeration value="Y5 School Talk"/>
          <xsd:enumeration value="COVID-19 RESOURCES"/>
        </xsd:restriction>
      </xsd:simpleType>
    </xsd:element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Age_x0020_Restrictions" ma:index="10" nillable="true" ma:displayName="Age Restrictions" ma:format="Image" ma:internalName="Age_x0020_Restriction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cd79c-acaf-4210-992e-63d656bdebe8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FEEBDD-C37E-4AE1-95CF-6FF83544C67E}"/>
</file>

<file path=customXml/itemProps2.xml><?xml version="1.0" encoding="utf-8"?>
<ds:datastoreItem xmlns:ds="http://schemas.openxmlformats.org/officeDocument/2006/customXml" ds:itemID="{6DB86526-A729-42A1-98BC-E0C0015F133C}"/>
</file>

<file path=customXml/itemProps3.xml><?xml version="1.0" encoding="utf-8"?>
<ds:datastoreItem xmlns:ds="http://schemas.openxmlformats.org/officeDocument/2006/customXml" ds:itemID="{69863A0A-EE9E-4091-979B-BA6FBA9B2FBD}"/>
</file>

<file path=customXml/itemProps4.xml><?xml version="1.0" encoding="utf-8"?>
<ds:datastoreItem xmlns:ds="http://schemas.openxmlformats.org/officeDocument/2006/customXml" ds:itemID="{28640C93-0BA0-491B-8B33-148B84A243FB}"/>
</file>

<file path=docProps/app.xml><?xml version="1.0" encoding="utf-8"?>
<Properties xmlns="http://schemas.openxmlformats.org/officeDocument/2006/extended-properties" xmlns:vt="http://schemas.openxmlformats.org/officeDocument/2006/docPropsVTypes">
  <Template>WYFRS%20Presentation</Template>
  <TotalTime>16</TotalTime>
  <Words>376</Words>
  <Application>Microsoft Office PowerPoint</Application>
  <PresentationFormat>On-screen Show (4:3)</PresentationFormat>
  <Paragraphs>75</Paragraphs>
  <Slides>21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WYFRS Presentation</vt:lpstr>
      <vt:lpstr>Fireworks and Bonfires</vt:lpstr>
      <vt:lpstr>PowerPoint Presentation</vt:lpstr>
      <vt:lpstr>Anti-social behaviour</vt:lpstr>
      <vt:lpstr>Example</vt:lpstr>
      <vt:lpstr>PowerPoint Presentation</vt:lpstr>
      <vt:lpstr>Awareness of others</vt:lpstr>
      <vt:lpstr>PowerPoint Presentation</vt:lpstr>
      <vt:lpstr>PowerPoint Presentation</vt:lpstr>
      <vt:lpstr>Impact on the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Anti-social behaviour…..an example</vt:lpstr>
      <vt:lpstr>PowerPoint Presentation</vt:lpstr>
      <vt:lpstr>The consequences…..</vt:lpstr>
      <vt:lpstr>PowerPoint Presentation</vt:lpstr>
      <vt:lpstr>What do you think?</vt:lpstr>
      <vt:lpstr>For further advice/information: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created xsi:type="dcterms:W3CDTF">2013-10-07T14:14:13Z</dcterms:created>
  <dcterms:modified xsi:type="dcterms:W3CDTF">2013-10-21T09:57:53Z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0x0101007373FA829E02BD4EA467ED83808E7378</vt:lpwstr>
  </property>
  <property fmtid="{D5CDD505-2E9C-101B-9397-08002B2CF9AE}" pid="3" name="_dlc_DocIdItemGuid">
    <vt:lpwstr>c6479c6d-64d7-4ffe-9d09-7adcd85cc676</vt:lpwstr>
  </property>
</Properties>
</file>